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78" r:id="rId8"/>
    <p:sldId id="261" r:id="rId9"/>
    <p:sldId id="265" r:id="rId10"/>
    <p:sldId id="266" r:id="rId11"/>
    <p:sldId id="267" r:id="rId12"/>
    <p:sldId id="262" r:id="rId13"/>
    <p:sldId id="263" r:id="rId14"/>
    <p:sldId id="264" r:id="rId15"/>
    <p:sldId id="270" r:id="rId16"/>
    <p:sldId id="269" r:id="rId17"/>
    <p:sldId id="279" r:id="rId18"/>
    <p:sldId id="271" r:id="rId19"/>
    <p:sldId id="272" r:id="rId20"/>
    <p:sldId id="273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06" autoAdjust="0"/>
    <p:restoredTop sz="94660"/>
  </p:normalViewPr>
  <p:slideViewPr>
    <p:cSldViewPr snapToGrid="0">
      <p:cViewPr varScale="1">
        <p:scale>
          <a:sx n="70" d="100"/>
          <a:sy n="70" d="100"/>
        </p:scale>
        <p:origin x="84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de 3 Imag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Worksheet1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Worksheet2.xls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png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3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7113" y="1718826"/>
            <a:ext cx="11099409" cy="98473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pt-PT" dirty="0" smtClean="0"/>
              <a:t>RELATÓRIO DE AUTOAVALIAÇÃO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51829" y="2872932"/>
            <a:ext cx="8689976" cy="607257"/>
          </a:xfrm>
        </p:spPr>
        <p:txBody>
          <a:bodyPr>
            <a:noAutofit/>
          </a:bodyPr>
          <a:lstStyle/>
          <a:p>
            <a:r>
              <a:rPr lang="pt-PT" sz="3200" dirty="0" smtClean="0"/>
              <a:t>ANO LETIVO 2014 / 2015</a:t>
            </a:r>
            <a:endParaRPr lang="pt-PT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1018771" y="569555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ângulo 3"/>
          <p:cNvSpPr/>
          <p:nvPr/>
        </p:nvSpPr>
        <p:spPr>
          <a:xfrm>
            <a:off x="1880381" y="714445"/>
            <a:ext cx="8560607" cy="405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PT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AGRUPAMENTO DE ESCOLAS PADRE JOÃO COELHO CABANITA</a:t>
            </a:r>
            <a:endParaRPr lang="pt-P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1018771" y="5495164"/>
            <a:ext cx="4635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>
                <a:latin typeface="Arial" panose="020B0604020202020204" pitchFamily="34" charset="0"/>
                <a:ea typeface="Calibri" panose="020F0502020204030204" pitchFamily="34" charset="0"/>
              </a:rPr>
              <a:t>Produzido pela Equipa </a:t>
            </a:r>
            <a:r>
              <a:rPr lang="pt-PT" b="1" dirty="0">
                <a:latin typeface="Arial" panose="020B0604020202020204" pitchFamily="34" charset="0"/>
                <a:ea typeface="Calibri" panose="020F0502020204030204" pitchFamily="34" charset="0"/>
              </a:rPr>
              <a:t>de Autoavaliação</a:t>
            </a: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4132790" y="3837754"/>
            <a:ext cx="4128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800" dirty="0" smtClean="0"/>
              <a:t>BREVE APRESENTAÇÃO</a:t>
            </a:r>
            <a:endParaRPr lang="pt-PT" sz="2800" dirty="0"/>
          </a:p>
        </p:txBody>
      </p:sp>
    </p:spTree>
    <p:extLst>
      <p:ext uri="{BB962C8B-B14F-4D97-AF65-F5344CB8AC3E}">
        <p14:creationId xmlns:p14="http://schemas.microsoft.com/office/powerpoint/2010/main" val="30061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2989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PROVAS FINAIS DE CICLO</a:t>
            </a:r>
            <a:endParaRPr lang="pt-PT" dirty="0">
              <a:solidFill>
                <a:srgbClr val="0070C0"/>
              </a:solidFill>
            </a:endParaRPr>
          </a:p>
        </p:txBody>
      </p:sp>
      <p:graphicFrame>
        <p:nvGraphicFramePr>
          <p:cNvPr id="4" name="Obje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779988"/>
              </p:ext>
            </p:extLst>
          </p:nvPr>
        </p:nvGraphicFramePr>
        <p:xfrm>
          <a:off x="1125416" y="1438778"/>
          <a:ext cx="9554184" cy="409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0" name="Worksheet" r:id="rId5" imgW="3133881" imgH="1343068" progId="Excel.Sheet.8">
                  <p:embed/>
                </p:oleObj>
              </mc:Choice>
              <mc:Fallback>
                <p:oleObj name="Worksheet" r:id="rId5" imgW="3133881" imgH="1343068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416" y="1438778"/>
                        <a:ext cx="9554184" cy="40946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2240783" y="957518"/>
            <a:ext cx="7313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TAXA DE SUCESSO DA PROVA DE MATEMÁTICA – 4.º ANO</a:t>
            </a:r>
            <a:endParaRPr lang="pt-PT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2366000" y="578360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-12,6%</a:t>
            </a:r>
            <a:endParaRPr lang="pt-PT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5376257" y="5719416"/>
            <a:ext cx="1042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-10,6</a:t>
            </a:r>
            <a:endParaRPr lang="pt-PT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8181330" y="5783607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-20,1%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89968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099703"/>
              </p:ext>
            </p:extLst>
          </p:nvPr>
        </p:nvGraphicFramePr>
        <p:xfrm>
          <a:off x="70336" y="548639"/>
          <a:ext cx="12121666" cy="6333113"/>
        </p:xfrm>
        <a:graphic>
          <a:graphicData uri="http://schemas.openxmlformats.org/drawingml/2006/table">
            <a:tbl>
              <a:tblPr firstRow="1" firstCol="1" bandRow="1"/>
              <a:tblGrid>
                <a:gridCol w="973905"/>
                <a:gridCol w="1046005"/>
                <a:gridCol w="357172"/>
                <a:gridCol w="357172"/>
                <a:gridCol w="357172"/>
                <a:gridCol w="357172"/>
                <a:gridCol w="340364"/>
                <a:gridCol w="875538"/>
                <a:gridCol w="966111"/>
                <a:gridCol w="890633"/>
                <a:gridCol w="845346"/>
                <a:gridCol w="1086875"/>
                <a:gridCol w="939493"/>
                <a:gridCol w="902159"/>
                <a:gridCol w="789636"/>
                <a:gridCol w="1036913"/>
              </a:tblGrid>
              <a:tr h="56750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Turmas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Alunos aval.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Nível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Taxa de </a:t>
                      </a:r>
                      <a:r>
                        <a:rPr lang="pt-PT" sz="18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suc</a:t>
                      </a: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Média da prova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Média dos níveis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 relação à classificação interna                número de alunos que na prova final: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de alunos que mantiveram o nível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</a:tr>
              <a:tr h="85769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subiu 1 nível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manteve o nível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desceu 1 nível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desceu 2 níveis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desceu 3 níveis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Tor/A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25,00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6/4.º B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68,18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55,86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45,45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Quer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55,50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50,00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6/4.º C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57,14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53,05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2,86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33,33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4/4.º B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63,16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51,58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2,79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52,63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78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4/4.º 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49,13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2,54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29,17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6/4.º 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44,44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47,72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2,56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16,67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478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3/4.º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38,89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46,11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2,44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33,33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Salir/B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46,06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2,50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12,50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42,86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41,86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2,43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14,29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Cort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Alt/A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34,88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12,50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Ben/B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30,60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20,00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3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Alt/C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30,40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2,20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20,00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478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4.º ano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49,42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48,11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2,61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29,65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176" marR="361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4062147" y="148529"/>
            <a:ext cx="4138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PROVA</a:t>
            </a:r>
            <a:r>
              <a:rPr lang="pt-PT" dirty="0" smtClean="0"/>
              <a:t> DE MATEMÁTICA – 4.º ANO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297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6636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DOMÍNIO 2 – SUCESSO ESCOLAR NA AVALIAÇÃO INTERNA</a:t>
            </a:r>
            <a:endParaRPr lang="pt-PT" dirty="0">
              <a:solidFill>
                <a:srgbClr val="0070C0"/>
              </a:solidFill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70837"/>
              </p:ext>
            </p:extLst>
          </p:nvPr>
        </p:nvGraphicFramePr>
        <p:xfrm>
          <a:off x="681599" y="1237952"/>
          <a:ext cx="10910179" cy="4670470"/>
        </p:xfrm>
        <a:graphic>
          <a:graphicData uri="http://schemas.openxmlformats.org/drawingml/2006/table">
            <a:tbl>
              <a:tblPr firstRow="1" firstCol="1" bandRow="1"/>
              <a:tblGrid>
                <a:gridCol w="3105480"/>
                <a:gridCol w="2048114"/>
                <a:gridCol w="1920000"/>
                <a:gridCol w="1920000"/>
                <a:gridCol w="1916585"/>
              </a:tblGrid>
              <a:tr h="8440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Indicador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Ciclos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2013-2014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2014-2015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2016-2017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Metas a atingir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</a:tr>
              <a:tr h="63773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- Taxa de insucesso escolar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1.º Ciclo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7,28%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6,99%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7,50%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2.º Ciclo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9,76%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5,47%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3.º Ciclo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20,34%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14,43%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14,26</a:t>
                      </a: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3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B - Percentagem de alunos com classificação positiva a todas as disciplinas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1.º Ciclo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84,24%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84,68%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89,68%</a:t>
                      </a:r>
                      <a:endParaRPr lang="pt-PT" sz="20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2.º Ciclo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59,49%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65,90%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67,54%</a:t>
                      </a:r>
                      <a:endParaRPr lang="pt-PT" sz="20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7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3.º Ciclo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49,49%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53,51%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57,59%</a:t>
                      </a:r>
                      <a:endParaRPr lang="pt-PT" sz="20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243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7141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DOMÍNIO 3 – INTERRUPÇÃO PRECOCE NO PERCURSO ESCOLAR</a:t>
            </a:r>
            <a:endParaRPr lang="pt-PT" dirty="0">
              <a:solidFill>
                <a:srgbClr val="0070C0"/>
              </a:solidFill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710301"/>
              </p:ext>
            </p:extLst>
          </p:nvPr>
        </p:nvGraphicFramePr>
        <p:xfrm>
          <a:off x="1167617" y="1294222"/>
          <a:ext cx="9819248" cy="2965262"/>
        </p:xfrm>
        <a:graphic>
          <a:graphicData uri="http://schemas.openxmlformats.org/drawingml/2006/table">
            <a:tbl>
              <a:tblPr firstRow="1" firstCol="1" bandRow="1"/>
              <a:tblGrid>
                <a:gridCol w="2794957"/>
                <a:gridCol w="1843319"/>
                <a:gridCol w="1728015"/>
                <a:gridCol w="1728015"/>
                <a:gridCol w="1724942"/>
              </a:tblGrid>
              <a:tr h="11113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Indicador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Ciclos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2013-2014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2014-2015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2016-2017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Metas a atingir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</a:tr>
              <a:tr h="92800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Taxa de interrupção precoce do percurso escolar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2.º Ciclo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4,88%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2,73%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2,87%</a:t>
                      </a:r>
                      <a:endParaRPr lang="pt-PT" sz="20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908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3.º Ciclo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1,61%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0,75%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1,26%</a:t>
                      </a:r>
                      <a:endParaRPr lang="pt-PT" sz="20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520503" y="4740812"/>
            <a:ext cx="11315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11 ALUNOS DO 6.º ANO REPROVARAM POR FALTAS (1 ENCONTRA-SE EM SITUAÇÃO DE ABANDONO)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1404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3188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DOMÍNIO 4 - INDISCIPLINA</a:t>
            </a:r>
            <a:endParaRPr lang="pt-PT" dirty="0">
              <a:solidFill>
                <a:srgbClr val="0070C0"/>
              </a:solidFill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566096"/>
              </p:ext>
            </p:extLst>
          </p:nvPr>
        </p:nvGraphicFramePr>
        <p:xfrm>
          <a:off x="1322364" y="1350499"/>
          <a:ext cx="9369084" cy="2259271"/>
        </p:xfrm>
        <a:graphic>
          <a:graphicData uri="http://schemas.openxmlformats.org/drawingml/2006/table">
            <a:tbl>
              <a:tblPr firstRow="1" firstCol="1" bandRow="1"/>
              <a:tblGrid>
                <a:gridCol w="2667658"/>
                <a:gridCol w="1759363"/>
                <a:gridCol w="1646376"/>
                <a:gridCol w="1649311"/>
                <a:gridCol w="1646376"/>
              </a:tblGrid>
              <a:tr h="11676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Indicador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Ciclos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2013-2014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2014-2015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2016-2017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Metas a atingir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</a:tr>
              <a:tr h="10916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Número de medidas disciplinares por aluno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1.º, 2.º e 3.º ciclo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0,183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0,376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0,18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1422957" y="4361670"/>
            <a:ext cx="91678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O NÚMERO DE MEDIDAS CORRETIVAS AUMENTOU SIGNIFICATIVAMENTE </a:t>
            </a:r>
            <a:endParaRPr lang="pt-PT" sz="2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0" y="4887116"/>
            <a:ext cx="120148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FORAM APLICADAS </a:t>
            </a:r>
            <a:r>
              <a:rPr lang="pt-PT" sz="2000" b="1" dirty="0" smtClean="0"/>
              <a:t>589</a:t>
            </a:r>
            <a:r>
              <a:rPr lang="pt-PT" sz="2000" dirty="0" smtClean="0"/>
              <a:t> MEDIDAS CORRETIVAS CONTRA AS </a:t>
            </a:r>
            <a:r>
              <a:rPr lang="pt-PT" sz="2000" b="1" dirty="0" smtClean="0"/>
              <a:t>266</a:t>
            </a:r>
            <a:r>
              <a:rPr lang="pt-PT" sz="2000" dirty="0" smtClean="0"/>
              <a:t> APLICADAS NO ANO ANTERIOR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237794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6029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OUTRAS METAS INSCRITAS NO PROJETO EDUCATIVO</a:t>
            </a:r>
            <a:endParaRPr lang="pt-PT" dirty="0">
              <a:solidFill>
                <a:srgbClr val="0070C0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837859"/>
              </p:ext>
            </p:extLst>
          </p:nvPr>
        </p:nvGraphicFramePr>
        <p:xfrm>
          <a:off x="84406" y="1336430"/>
          <a:ext cx="12051323" cy="5365809"/>
        </p:xfrm>
        <a:graphic>
          <a:graphicData uri="http://schemas.openxmlformats.org/drawingml/2006/table">
            <a:tbl>
              <a:tblPr firstRow="1" firstCol="1" bandRow="1"/>
              <a:tblGrid>
                <a:gridCol w="2813537"/>
                <a:gridCol w="1101591"/>
                <a:gridCol w="451572"/>
                <a:gridCol w="587046"/>
                <a:gridCol w="587046"/>
                <a:gridCol w="496728"/>
                <a:gridCol w="722514"/>
                <a:gridCol w="451572"/>
                <a:gridCol w="707839"/>
                <a:gridCol w="722514"/>
                <a:gridCol w="722514"/>
                <a:gridCol w="722514"/>
                <a:gridCol w="1174086"/>
                <a:gridCol w="790250"/>
              </a:tblGrid>
              <a:tr h="27403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Disciplinas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N.º Alunos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Nível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ST/SB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Sucesso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Meta 14/17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Média disciplina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Meta 14/17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</a:tr>
              <a:tr h="394901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N.º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765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EMRC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4,72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Ed. para a Cidadania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96,91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3,82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Inglês 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95,72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87,03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3,57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Educação Visual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98,97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91,20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3,55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Educação Física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96,39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96,38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3,58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Educação Tecnológica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98,97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97,60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3,54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3,57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Ciências Naturais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90,72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94,12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3,44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3,60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Educação Musical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94,36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93,76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3,43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3,62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562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História e Geog. de Portugal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90,32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92,07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3,36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3,57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Português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90,72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84,57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3,30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3,29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</a:tr>
              <a:tr h="4218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Matemática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72,92</a:t>
                      </a:r>
                      <a:endParaRPr lang="pt-PT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72,22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3,10</a:t>
                      </a:r>
                      <a:endParaRPr lang="pt-PT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PT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3,13</a:t>
                      </a:r>
                      <a:endParaRPr lang="pt-PT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621" marR="386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2465479" y="881321"/>
            <a:ext cx="72891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CLASSIFICAÇÕES INTERNAS DAS DISCIPLINAS DO 6.º ANO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71747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2656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OUTROS RESULTADOS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00246" y="1564866"/>
            <a:ext cx="116717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A TAXA TRANSIÇÃO DOS ALUNOS COM NECESSIDADES EDUCATIVAS ESPECIAIS FOI DE 77%;</a:t>
            </a:r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00246" y="2203270"/>
            <a:ext cx="114858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 smtClean="0"/>
              <a:t>A PERCENTAGEM DE ALUNOS ESTRANGEIROS (PLNM) COM NÍVEL POSITIVO A PORTUGUÊS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FOI DE 56,7%;</a:t>
            </a:r>
            <a:endParaRPr lang="pt-PT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00246" y="3418755"/>
            <a:ext cx="11960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/>
              <a:t>N</a:t>
            </a:r>
            <a:r>
              <a:rPr lang="pt-PT" sz="2000" dirty="0" smtClean="0"/>
              <a:t>A AVALIAÇÃO DA EDUCAÇÃO PRÉ-ESCOLAR, PELO MENOS 98% DAS CRIANÇAS REVELARAM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TER ADQUIRIDO AS COMPETÊNCIAS DELINEADAS EM TODAS AS ÁREAS E DOMÍNIOS; </a:t>
            </a:r>
            <a:endParaRPr lang="pt-PT" sz="2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400246" y="4533749"/>
            <a:ext cx="1147621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lvl1pPr>
          </a:lstStyle>
          <a:p>
            <a:r>
              <a:rPr lang="pt-PT" sz="2000" dirty="0"/>
              <a:t>HOUVE UMA MELHORIA DE 3 PONTOS PERCENTUAIS FACE AO ANO LETIVO ANTERIOR NA</a:t>
            </a:r>
          </a:p>
          <a:p>
            <a:pPr marL="0" indent="0">
              <a:buNone/>
            </a:pPr>
            <a:r>
              <a:rPr lang="pt-PT" sz="2000" dirty="0"/>
              <a:t>PERCENTAGEM DE PAIS E ENCARREGADOS DE EDUCAÇÃO QUE </a:t>
            </a:r>
            <a:r>
              <a:rPr lang="pt-PT" sz="2000" dirty="0" smtClean="0"/>
              <a:t>ESTIVERAM </a:t>
            </a:r>
            <a:r>
              <a:rPr lang="pt-PT" sz="2000" dirty="0"/>
              <a:t>PRESENTES NAS </a:t>
            </a:r>
          </a:p>
          <a:p>
            <a:pPr marL="0" indent="0">
              <a:buNone/>
            </a:pPr>
            <a:r>
              <a:rPr lang="pt-PT" sz="2000" dirty="0" smtClean="0"/>
              <a:t>REUNIÕES. 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296466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1758462" y="538062"/>
            <a:ext cx="2225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PROGRAMA TEIP 3</a:t>
            </a:r>
            <a:endParaRPr lang="pt-PT" dirty="0">
              <a:solidFill>
                <a:srgbClr val="0070C0"/>
              </a:solidFill>
            </a:endParaRPr>
          </a:p>
        </p:txBody>
      </p:sp>
      <p:pic>
        <p:nvPicPr>
          <p:cNvPr id="5" name="Imagem 4" descr="C:\Users\ce\Desktop\eixos.jpg"/>
          <p:cNvPicPr/>
          <p:nvPr/>
        </p:nvPicPr>
        <p:blipFill>
          <a:blip r:embed="rId3" cstate="print"/>
          <a:srcRect t="6562" b="9449"/>
          <a:stretch>
            <a:fillRect/>
          </a:stretch>
        </p:blipFill>
        <p:spPr bwMode="auto">
          <a:xfrm>
            <a:off x="737868" y="2533928"/>
            <a:ext cx="10910179" cy="4091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ângulo 5"/>
          <p:cNvSpPr/>
          <p:nvPr/>
        </p:nvSpPr>
        <p:spPr>
          <a:xfrm>
            <a:off x="737868" y="1095073"/>
            <a:ext cx="11008655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</a:rPr>
              <a:t>V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</a:rPr>
              <a:t>isa 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</a:rPr>
              <a:t>estabelecer condições para a promoção do sucesso educativo dos alunos através da implementação de novas ações de melhoria que se encontram distribuídas pelos quatro eixos de intervenção que podem afetar ou não recursos adicionais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268667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2682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PLANO DE MELHORIAS</a:t>
            </a:r>
            <a:endParaRPr lang="pt-PT" dirty="0">
              <a:solidFill>
                <a:srgbClr val="0070C0"/>
              </a:solidFill>
            </a:endParaRPr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688348"/>
              </p:ext>
            </p:extLst>
          </p:nvPr>
        </p:nvGraphicFramePr>
        <p:xfrm>
          <a:off x="604909" y="1407719"/>
          <a:ext cx="10972802" cy="4431261"/>
        </p:xfrm>
        <a:graphic>
          <a:graphicData uri="http://schemas.openxmlformats.org/drawingml/2006/table">
            <a:tbl>
              <a:tblPr firstRow="1" firstCol="1" bandRow="1"/>
              <a:tblGrid>
                <a:gridCol w="2644729"/>
                <a:gridCol w="8328073"/>
              </a:tblGrid>
              <a:tr h="4688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AÇÕES </a:t>
                      </a: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MELHORIA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OBJETIVOS</a:t>
                      </a:r>
                      <a:endParaRPr lang="pt-P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</a:tr>
              <a:tr h="38361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Grupos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ninho no 2.º ano de escolaridade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Diminuir a taxa de insucesso no 2.º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8361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Melhorar as competências de Português no domínio da escrita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6722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Melhorar as competências de Matemática no domínio da Geometria e medida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8361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SABER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A PORTUGUÊS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(Turma ninho)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Melhorar o sucesso interno a Português no 5º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460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Melhorar o sucesso interno a Português no 7º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361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SABER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 A MATEMÁTICA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(Turma ninho)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Melhorar o sucesso interno a Matemática no 5º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444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Melhorar o sucesso interno a Matemática no 7º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2868312" y="1007609"/>
            <a:ext cx="64459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EIXO 1 – APOIO À MELHORIA DAS APRENDIZAGENS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273094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32137"/>
              </p:ext>
            </p:extLst>
          </p:nvPr>
        </p:nvGraphicFramePr>
        <p:xfrm>
          <a:off x="520503" y="1561516"/>
          <a:ext cx="11197884" cy="4941062"/>
        </p:xfrm>
        <a:graphic>
          <a:graphicData uri="http://schemas.openxmlformats.org/drawingml/2006/table">
            <a:tbl>
              <a:tblPr firstRow="1" firstCol="1" bandRow="1"/>
              <a:tblGrid>
                <a:gridCol w="2630660"/>
                <a:gridCol w="8567224"/>
              </a:tblGrid>
              <a:tr h="6040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AÇÕES </a:t>
                      </a: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MELHORIA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OBJETIVOS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</a:tr>
              <a:tr h="49423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Refletir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 problema – perspetivar uma solução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Reduzir o número de Medidas Disciplinares por aluno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423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Reduzir o número de alunos envolvidos em Ocorrências Disciplinares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98846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Promover o acompanhamento de situações problemáticas que careçam de apoio ao nível pessoal, familiar e social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94233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Intervir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nas causas para prevenir os efeitos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Reduzir a Taxa de Interrupção Precoce do Percurso Escolar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9423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Promover o acompanhamento de situações de absentismo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94233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 (-) Faltas</a:t>
                      </a:r>
                      <a:endParaRPr lang="pt-PT" sz="2000" baseline="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(+) Sucesso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Diminuir o número de faltas injustificadas no 5.º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94233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Diminuir a taxa de absentismo no 2.º ciclo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758462" y="538062"/>
            <a:ext cx="2682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PLANO DE MELHORIAS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803199" y="1007934"/>
            <a:ext cx="86324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EIXO 2 – PREVENÇÃO DO ABANDONO E ABSENTISMO E INDISCIPLINA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307601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58462" y="538062"/>
            <a:ext cx="3498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AGRUPAMENTO EM NÚMEROS</a:t>
            </a:r>
            <a:endParaRPr lang="pt-PT" dirty="0">
              <a:solidFill>
                <a:srgbClr val="0070C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3"/>
          <a:srcRect l="27478" t="11421" r="24353" b="4063"/>
          <a:stretch/>
        </p:blipFill>
        <p:spPr>
          <a:xfrm>
            <a:off x="5256535" y="267287"/>
            <a:ext cx="6386734" cy="6075969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238851" y="1999135"/>
            <a:ext cx="37176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12 UNIDADES ORGÂNICAS</a:t>
            </a:r>
            <a:endParaRPr lang="pt-PT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259468" y="2608048"/>
            <a:ext cx="2377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187 DOCENTES</a:t>
            </a:r>
            <a:endParaRPr lang="pt-PT" sz="2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259468" y="3216961"/>
            <a:ext cx="4998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160 FUNCIONÁRIOS NÃO DOCENTES</a:t>
            </a:r>
            <a:endParaRPr lang="pt-PT" sz="20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259468" y="3825874"/>
            <a:ext cx="2218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2028 ALUNOS</a:t>
            </a:r>
            <a:endParaRPr lang="pt-PT" sz="20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238851" y="4434787"/>
            <a:ext cx="2077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101 TURMAS</a:t>
            </a:r>
            <a:endParaRPr lang="pt-PT" sz="20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6893171" y="4206238"/>
            <a:ext cx="3294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TERRITÓRIO EDUCATIVO DE</a:t>
            </a:r>
          </a:p>
          <a:p>
            <a:r>
              <a:rPr lang="pt-PT" dirty="0" smtClean="0"/>
              <a:t>INTERVENÇÃO PRIORITÁRIA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6098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2682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PLANO DE MELHORIAS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780794" y="1132238"/>
            <a:ext cx="4466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EIXO 3 – GESTÃO E ORGANIZAÇÃO</a:t>
            </a:r>
            <a:endParaRPr lang="pt-PT" sz="2000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610160"/>
              </p:ext>
            </p:extLst>
          </p:nvPr>
        </p:nvGraphicFramePr>
        <p:xfrm>
          <a:off x="548639" y="1603719"/>
          <a:ext cx="10930598" cy="4649678"/>
        </p:xfrm>
        <a:graphic>
          <a:graphicData uri="http://schemas.openxmlformats.org/drawingml/2006/table">
            <a:tbl>
              <a:tblPr firstRow="1" firstCol="1" bandRow="1"/>
              <a:tblGrid>
                <a:gridCol w="2602524"/>
                <a:gridCol w="8328074"/>
              </a:tblGrid>
              <a:tr h="5348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AÇÕES </a:t>
                      </a: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 MELHORIA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OBJETIVOS</a:t>
                      </a:r>
                      <a:endParaRPr lang="pt-PT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</a:tr>
              <a:tr h="437627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 Eu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ensino português, tu ensinas matemática (3º ano e 4.º ano)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Manter as taxas de transição do 3.º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3762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Manter as taxas de transição do 4.º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87525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Diminuir a diferença entre a taxa de sucesso do agrupamento nas provas finais do 4.º ano e a taxa de sucesso nacional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7525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Diminuir a diferença entre o nível médio obtido na avaliação interna e na avaliação externa em Português e Matemática do 4.º ano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7525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 Monitorização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 avaliação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Monitorizar e avaliar as ações do Plano de Melhoria para apoiar a tomada de decisão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37627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Manter informado / dar feedback aos intervenientes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033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2682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PLANO DE MELHORIAS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597913" y="1139269"/>
            <a:ext cx="4466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EIXO 3 – GESTÃO E ORGANIZAÇÃO</a:t>
            </a:r>
            <a:endParaRPr lang="pt-PT" sz="2000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723107"/>
              </p:ext>
            </p:extLst>
          </p:nvPr>
        </p:nvGraphicFramePr>
        <p:xfrm>
          <a:off x="534570" y="1617782"/>
          <a:ext cx="10592974" cy="4119670"/>
        </p:xfrm>
        <a:graphic>
          <a:graphicData uri="http://schemas.openxmlformats.org/drawingml/2006/table">
            <a:tbl>
              <a:tblPr firstRow="1" firstCol="1" bandRow="1"/>
              <a:tblGrid>
                <a:gridCol w="3137098"/>
                <a:gridCol w="7455876"/>
              </a:tblGrid>
              <a:tr h="7570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AÇÕES DE MELHORIA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OBJETIVOS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</a:tr>
              <a:tr h="12388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 Supervisão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pedagógica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Construir e aplicar instrumentos de avaliação que se adequem aos conteúdos e afiram as dificuldades e os progressos dos alunos.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26782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 Trabalho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cooperativo entre docentes (turmas 1º ciclo, 5º ano e 7º ano)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Promover práticas de articulação horizontal e vertical na gestão do currículo, de modo a melhorar a sequencialidade das aprendizagens e os resultados dos alunos.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61941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Promover o trabalho colaborativo entre docentes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41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2682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PLANO DE MELHORIAS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793707" y="1064201"/>
            <a:ext cx="8327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EIXO 4 – RELAÇÃO ESCOLA-FAMÍLIAS-COMUNIDADE E PARCERIAS</a:t>
            </a:r>
            <a:endParaRPr lang="pt-PT" sz="2000" dirty="0"/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161746"/>
              </p:ext>
            </p:extLst>
          </p:nvPr>
        </p:nvGraphicFramePr>
        <p:xfrm>
          <a:off x="604911" y="1617783"/>
          <a:ext cx="10705514" cy="5069941"/>
        </p:xfrm>
        <a:graphic>
          <a:graphicData uri="http://schemas.openxmlformats.org/drawingml/2006/table">
            <a:tbl>
              <a:tblPr firstRow="1" firstCol="1" bandRow="1"/>
              <a:tblGrid>
                <a:gridCol w="2461846"/>
                <a:gridCol w="8243668"/>
              </a:tblGrid>
              <a:tr h="4979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AÇÕES DE MELHORIA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OBJETIVOS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ADB"/>
                    </a:solidFill>
                  </a:tcPr>
                </a:tc>
              </a:tr>
              <a:tr h="1222219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 Intervenção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 família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Promover, junto de Encarregados de Educação dos alunos com problemas de assiduidade e motivação para a vida escolar, atitudes e competências potenciadoras de desenvolvimento e sucesso escolar.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</a:tr>
              <a:tr h="814812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Aumentar quantitativamente e qualitativamente a participação dos Encarregados de Educação na Escola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0370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 Formação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 Acompanhamento de pais e encarregados de educação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Promover, junto de alunos com problemas de assiduidade e motivação para a vida escolar e dos seus pais, atitudes e competências potenciadoras de desenvolvimento e sucesso escolar</a:t>
                      </a:r>
                      <a:endParaRPr lang="pt-PT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106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3764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ATIVIDADES DO AGRUPAMENTO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37870" y="2250363"/>
            <a:ext cx="1066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Das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603 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atividades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propostas que constam no Plano Anual de Atividades, 12% 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não se realizaram e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4,3% 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realizaram-se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parcialmente;</a:t>
            </a:r>
            <a:endParaRPr lang="pt-PT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737870" y="3236843"/>
            <a:ext cx="1066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não realização das atividades deve-se ao facto da falta de espaço e de tempo por parte dos docentes, que estiveram envolvidos noutras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atividades;</a:t>
            </a:r>
            <a:endParaRPr lang="pt-P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723802" y="1224469"/>
            <a:ext cx="106820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maioria das atividades definidas e objetivadas no Plano Anual de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Atividades foram 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concretizadas de maneira bastante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satisfatória;</a:t>
            </a:r>
            <a:endParaRPr lang="pt-PT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737870" y="4213192"/>
            <a:ext cx="10668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maior parte das atividades envolveram várias turmas de diferentes ciclos, reforçando a articulação horizontal e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vertical;</a:t>
            </a:r>
            <a:endParaRPr lang="pt-PT" sz="20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737870" y="5182231"/>
            <a:ext cx="10569526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Verifica-se a existência de um número significativo de atividades que envolveram os pais, principalmente no pré-escolar e 1º ciclo.</a:t>
            </a:r>
          </a:p>
        </p:txBody>
      </p:sp>
    </p:spTree>
    <p:extLst>
      <p:ext uri="{BB962C8B-B14F-4D97-AF65-F5344CB8AC3E}">
        <p14:creationId xmlns:p14="http://schemas.microsoft.com/office/powerpoint/2010/main" val="13517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4587550" y="2019610"/>
            <a:ext cx="28584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6000" dirty="0" smtClean="0"/>
              <a:t>- FIM -</a:t>
            </a:r>
            <a:endParaRPr lang="pt-PT" sz="6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76566" y="3440500"/>
            <a:ext cx="3480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u="sng" dirty="0" smtClean="0"/>
              <a:t>EQUIPA DE AUTOAVALIAÇÃO:</a:t>
            </a:r>
          </a:p>
        </p:txBody>
      </p:sp>
      <p:sp>
        <p:nvSpPr>
          <p:cNvPr id="6" name="Retângulo 5"/>
          <p:cNvSpPr/>
          <p:nvPr/>
        </p:nvSpPr>
        <p:spPr>
          <a:xfrm>
            <a:off x="1304820" y="3928460"/>
            <a:ext cx="9423937" cy="1709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Júlio César Gomes Guerreiro, Ana Maria Piçarra Agostinho, Isilda Correia Gonçalves, Maria Helena Paula P. D. Guerreiro Mendes, </a:t>
            </a:r>
            <a:r>
              <a:rPr lang="pt-PT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Maria da Conceição G. Novais,</a:t>
            </a: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Maria Antónia T. Pereira Marreiros, Vítor Francisco Ferro Gonçalves, Maria Isabel Dias Nobre, Maria Isabel C. Ferrero Casaca, Maria Eugénia Martins Mendes, Maria José Hilário Baptista</a:t>
            </a:r>
            <a:endParaRPr lang="pt-P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912685" y="5941325"/>
            <a:ext cx="4208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PRODUZIDO EM SETEMBRO DE 2015</a:t>
            </a:r>
            <a:endParaRPr lang="pt-PT" dirty="0"/>
          </a:p>
        </p:txBody>
      </p:sp>
      <p:sp>
        <p:nvSpPr>
          <p:cNvPr id="3" name="CaixaDeTexto 2"/>
          <p:cNvSpPr txBox="1"/>
          <p:nvPr/>
        </p:nvSpPr>
        <p:spPr>
          <a:xfrm>
            <a:off x="1286965" y="1248508"/>
            <a:ext cx="9459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O RELATÓRIO COMPLETO PODE SER CONSULTADO NA PÁGINA DO AGRUPAMENTO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0350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2464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OFERTA FORMATIVA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797301" y="1422619"/>
            <a:ext cx="21932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u="sng" dirty="0" smtClean="0"/>
              <a:t>ENSINO REGULAR:</a:t>
            </a:r>
            <a:endParaRPr lang="pt-PT" u="sng" dirty="0"/>
          </a:p>
        </p:txBody>
      </p:sp>
      <p:sp>
        <p:nvSpPr>
          <p:cNvPr id="5" name="CaixaDeTexto 4"/>
          <p:cNvSpPr txBox="1"/>
          <p:nvPr/>
        </p:nvSpPr>
        <p:spPr>
          <a:xfrm>
            <a:off x="1477109" y="1830581"/>
            <a:ext cx="6684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EDUCAÇÃO PRÉ-ESCOLAR – 349 CRIANÇAS – 16 SALAS;</a:t>
            </a: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1493694" y="2262913"/>
            <a:ext cx="488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1.º CICLO – 744 ALUNOS – 38 TURMAS;</a:t>
            </a:r>
            <a:endParaRPr lang="pt-PT" dirty="0"/>
          </a:p>
        </p:txBody>
      </p:sp>
      <p:sp>
        <p:nvSpPr>
          <p:cNvPr id="8" name="CaixaDeTexto 7"/>
          <p:cNvSpPr txBox="1"/>
          <p:nvPr/>
        </p:nvSpPr>
        <p:spPr>
          <a:xfrm>
            <a:off x="1534795" y="2709385"/>
            <a:ext cx="488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2.º CICLO – 402 ALUNOS – 21 TURMAS;</a:t>
            </a:r>
            <a:endParaRPr lang="pt-PT" dirty="0"/>
          </a:p>
        </p:txBody>
      </p:sp>
      <p:sp>
        <p:nvSpPr>
          <p:cNvPr id="9" name="CaixaDeTexto 8"/>
          <p:cNvSpPr txBox="1"/>
          <p:nvPr/>
        </p:nvSpPr>
        <p:spPr>
          <a:xfrm>
            <a:off x="2720952" y="3628057"/>
            <a:ext cx="6588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- PERCURSOS CURRICULARES ALTERNATIVOS - 1 TURMA;</a:t>
            </a:r>
            <a:endParaRPr lang="pt-PT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720952" y="3183828"/>
            <a:ext cx="5485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/>
              <a:t>- ENSINO ARTICULADO DA MÚSICA – 1 TURMA;</a:t>
            </a:r>
            <a:endParaRPr lang="pt-PT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534795" y="4078798"/>
            <a:ext cx="48814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3.º CICLO – 492 ALUNOS – 24 TURMAS.</a:t>
            </a:r>
            <a:endParaRPr lang="pt-PT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797301" y="4938217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u="sng" dirty="0" smtClean="0"/>
              <a:t>ENSINO NÃO REGULAR:</a:t>
            </a:r>
            <a:endParaRPr lang="pt-PT" u="sng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534795" y="5409179"/>
            <a:ext cx="6320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CEF DE JARDINAGEM E ESPAÇOS VERDES – 1 TURMA;</a:t>
            </a:r>
            <a:endParaRPr lang="pt-PT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1534795" y="5849468"/>
            <a:ext cx="10480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VOC DE JARDINAGEM E ESPAÇOS VERDES, HORTOFRUTICULTURA E COMÉRCIO – 1 TURMA;</a:t>
            </a:r>
            <a:endParaRPr lang="pt-PT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1534795" y="6289757"/>
            <a:ext cx="989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PIEF.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0466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99592" y="1315059"/>
            <a:ext cx="1473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u="sng" dirty="0" smtClean="0"/>
              <a:t>DISCENTES:</a:t>
            </a:r>
            <a:endParaRPr lang="pt-PT" u="sng" dirty="0"/>
          </a:p>
        </p:txBody>
      </p:sp>
      <p:sp>
        <p:nvSpPr>
          <p:cNvPr id="4" name="CaixaDeTexto 3"/>
          <p:cNvSpPr txBox="1"/>
          <p:nvPr/>
        </p:nvSpPr>
        <p:spPr>
          <a:xfrm>
            <a:off x="737870" y="1769899"/>
            <a:ext cx="87366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46,2% DOS ALUNOS SÃO SUBSIDIADOS (MAIORIA COM ESCALÃO A);</a:t>
            </a:r>
            <a:endParaRPr lang="pt-PT" sz="2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737870" y="2198890"/>
            <a:ext cx="87398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5,6% DOS DISCENTES SÃO PROVENIENTES DE 25 NACIONALIDADES;</a:t>
            </a:r>
            <a:endParaRPr lang="pt-PT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737870" y="2626365"/>
            <a:ext cx="10198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6,3% DA POPULAÇÃO ESTUDANTIL TÊM NECESSIDADES EDUCATIVAS ESPECIAIS;</a:t>
            </a:r>
            <a:endParaRPr lang="pt-PT" sz="2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399592" y="3365029"/>
            <a:ext cx="3855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u="sng" dirty="0" smtClean="0"/>
              <a:t>ENCARREGADOS DE EDUCAÇÃO:</a:t>
            </a:r>
            <a:endParaRPr lang="pt-PT" u="sng" dirty="0"/>
          </a:p>
        </p:txBody>
      </p:sp>
      <p:sp>
        <p:nvSpPr>
          <p:cNvPr id="8" name="CaixaDeTexto 7"/>
          <p:cNvSpPr txBox="1"/>
          <p:nvPr/>
        </p:nvSpPr>
        <p:spPr>
          <a:xfrm>
            <a:off x="737870" y="3850647"/>
            <a:ext cx="10217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17% DOS PAIS TÊM FORMAÇÃO SUPERIOR E 23% TÊM FORMAÇÃO SECUNDÁRIA;</a:t>
            </a:r>
            <a:endParaRPr lang="pt-PT" sz="20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737870" y="4278122"/>
            <a:ext cx="9964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10,4% CONCLUÍRAM APENAS O 1.º CICLO E 12,2% CONCLUÍRAM O 2.º CICLO;</a:t>
            </a:r>
            <a:endParaRPr lang="pt-PT" sz="20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737870" y="5682788"/>
            <a:ext cx="8052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CERCA DE 10% DOS PAIS ENCONTRAM-SE DESEMPREGADOS;</a:t>
            </a:r>
            <a:endParaRPr lang="pt-PT" sz="2000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737870" y="6094998"/>
            <a:ext cx="90059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77% DOS ENC. EDUCAÇÃO ESTIVERAM PRESENTES NAS REUNIÕES. </a:t>
            </a:r>
            <a:endParaRPr lang="pt-PT" sz="2000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758462" y="538062"/>
            <a:ext cx="2247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CARACTERIZAÇÃO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37870" y="4635469"/>
            <a:ext cx="11157221" cy="977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 smtClean="0"/>
              <a:t>QUANTO À SITUAÇÃO PROFISSIONAL 13% SÃO TRABALHADORES POR CONTA PRÓPRIA</a:t>
            </a:r>
          </a:p>
          <a:p>
            <a:pPr>
              <a:lnSpc>
                <a:spcPct val="150000"/>
              </a:lnSpc>
            </a:pPr>
            <a:r>
              <a:rPr lang="pt-PT" sz="2000" dirty="0" smtClean="0"/>
              <a:t>(DOS QUAIS 4,3% SÃO EMPREGADORES)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40834672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24615"/>
              </p:ext>
            </p:extLst>
          </p:nvPr>
        </p:nvGraphicFramePr>
        <p:xfrm>
          <a:off x="1434905" y="1753917"/>
          <a:ext cx="8947052" cy="4337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Worksheet" r:id="rId4" imgW="3133881" imgH="1343068" progId="Excel.Sheet.8">
                  <p:embed/>
                </p:oleObj>
              </mc:Choice>
              <mc:Fallback>
                <p:oleObj name="Worksheet" r:id="rId4" imgW="3133881" imgH="1343068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4905" y="1753917"/>
                        <a:ext cx="8947052" cy="433739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1758462" y="538062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RESULTADOS ESCOLARES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151907" y="1207337"/>
            <a:ext cx="55130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TAXA DE TRANSIÇÃO DO ENSINO REGULAR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196855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7574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graphicFrame>
        <p:nvGraphicFramePr>
          <p:cNvPr id="3" name="Objet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8015700"/>
              </p:ext>
            </p:extLst>
          </p:nvPr>
        </p:nvGraphicFramePr>
        <p:xfrm>
          <a:off x="1534794" y="1603716"/>
          <a:ext cx="8734621" cy="4473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Worksheet" r:id="rId4" imgW="3133881" imgH="1343068" progId="Excel.Sheet.8">
                  <p:embed/>
                </p:oleObj>
              </mc:Choice>
              <mc:Fallback>
                <p:oleObj name="Worksheet" r:id="rId4" imgW="3133881" imgH="1343068" progId="Excel.Sheet.8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4794" y="1603716"/>
                        <a:ext cx="8734621" cy="447352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758462" y="538062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RESULTADOS ESCOLARES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734342" y="1309012"/>
            <a:ext cx="67233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TAXA DE TRANSIÇÃO DO AGRUPAMENTO POR CICLO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260579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6872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CUMPRIMENTO DAS METAS GERAIS DO PROGRAMA TEIP 3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737869" y="1252023"/>
            <a:ext cx="105584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 smtClean="0">
                <a:solidFill>
                  <a:srgbClr val="000000"/>
                </a:solidFill>
                <a:latin typeface="Segoe UI" panose="020B0502040204020203" pitchFamily="34" charset="0"/>
              </a:rPr>
              <a:t>	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As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Metas Gerais contratualizadas no âmbito do Programa 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TEIP 3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encontram-se distribuídas pelos 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seguintes domínios:</a:t>
            </a:r>
            <a:endParaRPr lang="pt-PT" dirty="0"/>
          </a:p>
        </p:txBody>
      </p:sp>
      <p:sp>
        <p:nvSpPr>
          <p:cNvPr id="5" name="Retângulo 4"/>
          <p:cNvSpPr/>
          <p:nvPr/>
        </p:nvSpPr>
        <p:spPr>
          <a:xfrm>
            <a:off x="737869" y="4341561"/>
            <a:ext cx="104429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	Para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uma melhor leitura, utilizou-se 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o seguinte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código de 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cores: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 smtClean="0">
                <a:solidFill>
                  <a:srgbClr val="FF0000"/>
                </a:solidFill>
                <a:latin typeface="Arial" panose="020B0604020202020204" pitchFamily="34" charset="0"/>
              </a:rPr>
              <a:t>Cor </a:t>
            </a:r>
            <a:r>
              <a:rPr lang="pt-PT" sz="2000" dirty="0">
                <a:solidFill>
                  <a:srgbClr val="FF0000"/>
                </a:solidFill>
                <a:latin typeface="Arial" panose="020B0604020202020204" pitchFamily="34" charset="0"/>
              </a:rPr>
              <a:t>vermelha 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- 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</a:rPr>
              <a:t>não houve progressão e a meta não foi alcançada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;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rgbClr val="FFC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C</a:t>
            </a:r>
            <a:r>
              <a:rPr lang="pt-PT" sz="2000" dirty="0" smtClean="0">
                <a:solidFill>
                  <a:srgbClr val="FFC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or </a:t>
            </a:r>
            <a:r>
              <a:rPr lang="pt-PT" sz="2000" dirty="0">
                <a:solidFill>
                  <a:srgbClr val="FFC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amarela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</a:rPr>
              <a:t> – houve progressão e a meta ainda não foi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</a:rPr>
              <a:t>alcançada;</a:t>
            </a: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>
                <a:solidFill>
                  <a:srgbClr val="00B050"/>
                </a:solidFill>
                <a:latin typeface="Arial" panose="020B0604020202020204" pitchFamily="34" charset="0"/>
              </a:rPr>
              <a:t>C</a:t>
            </a:r>
            <a:r>
              <a:rPr lang="pt-PT" sz="2000" dirty="0" smtClean="0">
                <a:solidFill>
                  <a:srgbClr val="00B050"/>
                </a:solidFill>
                <a:latin typeface="Arial" panose="020B0604020202020204" pitchFamily="34" charset="0"/>
              </a:rPr>
              <a:t>or </a:t>
            </a:r>
            <a:r>
              <a:rPr lang="pt-PT" sz="2000" dirty="0">
                <a:solidFill>
                  <a:srgbClr val="00B050"/>
                </a:solidFill>
                <a:latin typeface="Arial" panose="020B0604020202020204" pitchFamily="34" charset="0"/>
              </a:rPr>
              <a:t>verde </a:t>
            </a:r>
            <a:r>
              <a:rPr lang="pt-PT" sz="2000" dirty="0">
                <a:solidFill>
                  <a:srgbClr val="000000"/>
                </a:solidFill>
                <a:latin typeface="Arial" panose="020B0604020202020204" pitchFamily="34" charset="0"/>
              </a:rPr>
              <a:t>– </a:t>
            </a:r>
            <a:r>
              <a:rPr lang="pt-PT" sz="2000" dirty="0">
                <a:latin typeface="Arial" panose="020B0604020202020204" pitchFamily="34" charset="0"/>
                <a:ea typeface="Calibri" panose="020F0502020204030204" pitchFamily="34" charset="0"/>
              </a:rPr>
              <a:t>houve progressão e a meta foi </a:t>
            </a:r>
            <a:r>
              <a:rPr lang="pt-PT" sz="2000" dirty="0" smtClean="0">
                <a:latin typeface="Arial" panose="020B0604020202020204" pitchFamily="34" charset="0"/>
                <a:ea typeface="Calibri" panose="020F0502020204030204" pitchFamily="34" charset="0"/>
              </a:rPr>
              <a:t>atingida/superada</a:t>
            </a:r>
            <a:r>
              <a:rPr lang="pt-PT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pt-PT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1534795" y="2466320"/>
            <a:ext cx="68130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DOMÍNIO 1 – Sucesso escolar na avaliação externa;</a:t>
            </a:r>
            <a:endParaRPr lang="pt-PT" sz="20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1534795" y="2852607"/>
            <a:ext cx="67457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DOMÍNIO 2 – Sucesso escolar na avaliação interna;</a:t>
            </a:r>
            <a:endParaRPr lang="pt-PT" sz="20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1534795" y="3252717"/>
            <a:ext cx="72587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DOMÍNIO 3 – Interrupção precoce do percurso escolar;</a:t>
            </a:r>
            <a:endParaRPr lang="pt-PT" sz="20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534795" y="3639004"/>
            <a:ext cx="3651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000" dirty="0" smtClean="0"/>
              <a:t>DOMÍNIO 4 – Indisciplina.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395705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758462" y="538062"/>
            <a:ext cx="6670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DOMÍNIO 1 – SUCESSO ESCOLAR NA AVALIAÇÃO EXTERNA</a:t>
            </a:r>
            <a:endParaRPr lang="pt-PT" dirty="0">
              <a:solidFill>
                <a:srgbClr val="0070C0"/>
              </a:solidFill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2862366"/>
              </p:ext>
            </p:extLst>
          </p:nvPr>
        </p:nvGraphicFramePr>
        <p:xfrm>
          <a:off x="1136332" y="1237955"/>
          <a:ext cx="9777045" cy="4909620"/>
        </p:xfrm>
        <a:graphic>
          <a:graphicData uri="http://schemas.openxmlformats.org/drawingml/2006/table">
            <a:tbl>
              <a:tblPr firstRow="1" firstCol="1" bandRow="1"/>
              <a:tblGrid>
                <a:gridCol w="2236763"/>
                <a:gridCol w="2381578"/>
                <a:gridCol w="1720588"/>
                <a:gridCol w="1720588"/>
                <a:gridCol w="1717528"/>
              </a:tblGrid>
              <a:tr h="981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Indicador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Provas / Ciclos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2013-2014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2014-2015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2016-2017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Metas a atingir</a:t>
                      </a:r>
                      <a:endParaRPr lang="pt-PT" sz="20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4B5"/>
                    </a:solidFill>
                  </a:tcPr>
                </a:tc>
              </a:tr>
              <a:tr h="654616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 - Distância da taxa de sucesso </a:t>
                      </a: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do</a:t>
                      </a:r>
                      <a:r>
                        <a:rPr lang="pt-PT" sz="20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Agrupamento </a:t>
                      </a: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para 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 valor nacional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Português 4.º ano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13,43%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-8,99%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6,38</a:t>
                      </a: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61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Matemática 4.º ano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10,62%</a:t>
                      </a:r>
                      <a:endParaRPr lang="pt-PT" sz="2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-20,05%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-8,40</a:t>
                      </a: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61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Português 6.º ano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-5,51%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-6,30%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-5,00%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61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Matemática 6.º ano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2,00%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-4,38%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-5,00%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61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Português 9.º ano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-11,14%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-2,36%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-5,00%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4616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Matemática 9.º ano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0,22</a:t>
                      </a:r>
                      <a:r>
                        <a:rPr lang="pt-PT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16,12%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20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-5,00%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415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704581"/>
              </p:ext>
            </p:extLst>
          </p:nvPr>
        </p:nvGraphicFramePr>
        <p:xfrm>
          <a:off x="1055081" y="1430362"/>
          <a:ext cx="9684629" cy="415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Worksheet" r:id="rId4" imgW="3133881" imgH="1343068" progId="Excel.Sheet.8">
                  <p:embed/>
                </p:oleObj>
              </mc:Choice>
              <mc:Fallback>
                <p:oleObj name="Worksheet" r:id="rId4" imgW="3133881" imgH="1343068" progId="Excel.Shee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5081" y="1430362"/>
                        <a:ext cx="9684629" cy="4150555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2" t="6787" r="54213" b="57846"/>
          <a:stretch>
            <a:fillRect/>
          </a:stretch>
        </p:blipFill>
        <p:spPr bwMode="auto">
          <a:xfrm>
            <a:off x="737870" y="384591"/>
            <a:ext cx="796925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1758462" y="538062"/>
            <a:ext cx="2989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dirty="0" smtClean="0">
                <a:solidFill>
                  <a:srgbClr val="0070C0"/>
                </a:solidFill>
              </a:rPr>
              <a:t>PROVAS FINAIS DE CICLO</a:t>
            </a:r>
            <a:endParaRPr lang="pt-PT" dirty="0">
              <a:solidFill>
                <a:srgbClr val="0070C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342573" y="1045559"/>
            <a:ext cx="7109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dirty="0" smtClean="0"/>
              <a:t>TAXA DE SUCESSO DA PROVA DE PORTUGUÊS – 4.º ANO</a:t>
            </a:r>
            <a:endParaRPr lang="pt-PT" sz="20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2366000" y="578360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-12,3%</a:t>
            </a:r>
            <a:endParaRPr lang="pt-PT" sz="2400" dirty="0"/>
          </a:p>
        </p:txBody>
      </p:sp>
      <p:sp>
        <p:nvSpPr>
          <p:cNvPr id="7" name="CaixaDeTexto 6"/>
          <p:cNvSpPr txBox="1"/>
          <p:nvPr/>
        </p:nvSpPr>
        <p:spPr>
          <a:xfrm>
            <a:off x="5376257" y="5719416"/>
            <a:ext cx="1042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-13,4</a:t>
            </a:r>
            <a:endParaRPr lang="pt-PT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8181330" y="5783607"/>
            <a:ext cx="10534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400" dirty="0" smtClean="0"/>
              <a:t>-8,9%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59999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tícu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Override1.xml><?xml version="1.0" encoding="utf-8"?>
<a:themeOverride xmlns:a="http://schemas.openxmlformats.org/drawingml/2006/main">
  <a:clrScheme name="Droplet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708</TotalTime>
  <Words>1884</Words>
  <Application>Microsoft Office PowerPoint</Application>
  <PresentationFormat>Ecrã Panorâmico</PresentationFormat>
  <Paragraphs>677</Paragraphs>
  <Slides>24</Slides>
  <Notes>0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31" baseType="lpstr">
      <vt:lpstr>Arial</vt:lpstr>
      <vt:lpstr>Calibri</vt:lpstr>
      <vt:lpstr>Segoe UI</vt:lpstr>
      <vt:lpstr>Times New Roman</vt:lpstr>
      <vt:lpstr>Tw Cen MT</vt:lpstr>
      <vt:lpstr>Gotícula</vt:lpstr>
      <vt:lpstr>Worksheet</vt:lpstr>
      <vt:lpstr>RELATÓRIO DE AUTOAVALIAÇÃO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RELATÓRIO DE AUTOAVALIAÇÃO</dc:title>
  <dc:creator>Júlio Guerreiro</dc:creator>
  <cp:lastModifiedBy>Júlio Guerreiro</cp:lastModifiedBy>
  <cp:revision>46</cp:revision>
  <dcterms:created xsi:type="dcterms:W3CDTF">2015-09-08T19:34:32Z</dcterms:created>
  <dcterms:modified xsi:type="dcterms:W3CDTF">2015-11-29T15:33:21Z</dcterms:modified>
</cp:coreProperties>
</file>