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8" r:id="rId1"/>
  </p:sldMasterIdLst>
  <p:sldIdLst>
    <p:sldId id="256" r:id="rId2"/>
    <p:sldId id="257" r:id="rId3"/>
    <p:sldId id="309" r:id="rId4"/>
    <p:sldId id="308" r:id="rId5"/>
    <p:sldId id="275" r:id="rId6"/>
    <p:sldId id="306" r:id="rId7"/>
    <p:sldId id="307" r:id="rId8"/>
    <p:sldId id="310" r:id="rId9"/>
    <p:sldId id="311" r:id="rId10"/>
    <p:sldId id="258" r:id="rId11"/>
    <p:sldId id="259" r:id="rId12"/>
    <p:sldId id="260" r:id="rId13"/>
    <p:sldId id="261" r:id="rId14"/>
    <p:sldId id="262" r:id="rId15"/>
    <p:sldId id="263" r:id="rId16"/>
    <p:sldId id="264" r:id="rId17"/>
    <p:sldId id="265" r:id="rId18"/>
    <p:sldId id="266" r:id="rId19"/>
    <p:sldId id="267" r:id="rId20"/>
    <p:sldId id="268" r:id="rId21"/>
    <p:sldId id="269" r:id="rId22"/>
    <p:sldId id="270" r:id="rId23"/>
    <p:sldId id="271" r:id="rId24"/>
    <p:sldId id="272" r:id="rId25"/>
    <p:sldId id="273" r:id="rId26"/>
    <p:sldId id="274" r:id="rId27"/>
    <p:sldId id="276" r:id="rId28"/>
    <p:sldId id="278" r:id="rId29"/>
    <p:sldId id="277" r:id="rId30"/>
    <p:sldId id="279" r:id="rId31"/>
    <p:sldId id="280" r:id="rId32"/>
    <p:sldId id="282" r:id="rId33"/>
    <p:sldId id="283" r:id="rId34"/>
    <p:sldId id="284" r:id="rId35"/>
    <p:sldId id="285" r:id="rId36"/>
    <p:sldId id="281" r:id="rId37"/>
    <p:sldId id="286" r:id="rId38"/>
    <p:sldId id="287" r:id="rId39"/>
    <p:sldId id="288" r:id="rId40"/>
    <p:sldId id="289" r:id="rId41"/>
    <p:sldId id="290" r:id="rId42"/>
    <p:sldId id="291" r:id="rId43"/>
    <p:sldId id="292" r:id="rId44"/>
    <p:sldId id="293" r:id="rId45"/>
    <p:sldId id="294" r:id="rId46"/>
    <p:sldId id="295" r:id="rId47"/>
    <p:sldId id="296" r:id="rId48"/>
    <p:sldId id="297" r:id="rId49"/>
    <p:sldId id="298" r:id="rId50"/>
    <p:sldId id="299" r:id="rId5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44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-102" y="-23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203200" y="0"/>
            <a:ext cx="3778250" cy="6858001"/>
            <a:chOff x="203200" y="0"/>
            <a:chExt cx="3778250" cy="6858001"/>
          </a:xfrm>
        </p:grpSpPr>
        <p:sp>
          <p:nvSpPr>
            <p:cNvPr id="14" name="Freeform 6"/>
            <p:cNvSpPr/>
            <p:nvPr/>
          </p:nvSpPr>
          <p:spPr bwMode="auto">
            <a:xfrm>
              <a:off x="641350" y="0"/>
              <a:ext cx="1365250" cy="3971925"/>
            </a:xfrm>
            <a:custGeom>
              <a:avLst/>
              <a:gdLst/>
              <a:ahLst/>
              <a:cxnLst/>
              <a:rect l="0" t="0" r="r" b="b"/>
              <a:pathLst>
                <a:path w="860" h="2502">
                  <a:moveTo>
                    <a:pt x="0" y="2445"/>
                  </a:moveTo>
                  <a:lnTo>
                    <a:pt x="228" y="2502"/>
                  </a:lnTo>
                  <a:lnTo>
                    <a:pt x="860" y="0"/>
                  </a:lnTo>
                  <a:lnTo>
                    <a:pt x="620" y="0"/>
                  </a:lnTo>
                  <a:lnTo>
                    <a:pt x="0" y="244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5" name="Freeform 7"/>
            <p:cNvSpPr/>
            <p:nvPr/>
          </p:nvSpPr>
          <p:spPr bwMode="auto">
            <a:xfrm>
              <a:off x="203200" y="0"/>
              <a:ext cx="1336675" cy="3862388"/>
            </a:xfrm>
            <a:custGeom>
              <a:avLst/>
              <a:gdLst/>
              <a:ahLst/>
              <a:cxnLst/>
              <a:rect l="0" t="0" r="r" b="b"/>
              <a:pathLst>
                <a:path w="842" h="2433">
                  <a:moveTo>
                    <a:pt x="842" y="0"/>
                  </a:moveTo>
                  <a:lnTo>
                    <a:pt x="602" y="0"/>
                  </a:lnTo>
                  <a:lnTo>
                    <a:pt x="0" y="2376"/>
                  </a:lnTo>
                  <a:lnTo>
                    <a:pt x="228" y="2433"/>
                  </a:lnTo>
                  <a:lnTo>
                    <a:pt x="842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6" name="Freeform 8"/>
            <p:cNvSpPr/>
            <p:nvPr/>
          </p:nvSpPr>
          <p:spPr bwMode="auto">
            <a:xfrm>
              <a:off x="207963" y="3776663"/>
              <a:ext cx="1936750" cy="3081338"/>
            </a:xfrm>
            <a:custGeom>
              <a:avLst/>
              <a:gdLst/>
              <a:ahLst/>
              <a:cxnLst/>
              <a:rect l="0" t="0" r="r" b="b"/>
              <a:pathLst>
                <a:path w="1220" h="1941">
                  <a:moveTo>
                    <a:pt x="0" y="0"/>
                  </a:moveTo>
                  <a:lnTo>
                    <a:pt x="1166" y="1941"/>
                  </a:lnTo>
                  <a:lnTo>
                    <a:pt x="1220" y="19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0" name="Freeform 9"/>
            <p:cNvSpPr/>
            <p:nvPr/>
          </p:nvSpPr>
          <p:spPr bwMode="auto">
            <a:xfrm>
              <a:off x="646113" y="3886200"/>
              <a:ext cx="2373313" cy="2971800"/>
            </a:xfrm>
            <a:custGeom>
              <a:avLst/>
              <a:gdLst/>
              <a:ahLst/>
              <a:cxnLst/>
              <a:rect l="0" t="0" r="r" b="b"/>
              <a:pathLst>
                <a:path w="1495" h="1872">
                  <a:moveTo>
                    <a:pt x="1495" y="1872"/>
                  </a:moveTo>
                  <a:lnTo>
                    <a:pt x="0" y="0"/>
                  </a:lnTo>
                  <a:lnTo>
                    <a:pt x="1442" y="1872"/>
                  </a:lnTo>
                  <a:lnTo>
                    <a:pt x="1495" y="187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1" name="Freeform 10"/>
            <p:cNvSpPr/>
            <p:nvPr/>
          </p:nvSpPr>
          <p:spPr bwMode="auto">
            <a:xfrm>
              <a:off x="641350" y="3881438"/>
              <a:ext cx="3340100" cy="2976563"/>
            </a:xfrm>
            <a:custGeom>
              <a:avLst/>
              <a:gdLst/>
              <a:ahLst/>
              <a:cxnLst/>
              <a:rect l="0" t="0" r="r" b="b"/>
              <a:pathLst>
                <a:path w="2104" h="1875">
                  <a:moveTo>
                    <a:pt x="0" y="0"/>
                  </a:moveTo>
                  <a:lnTo>
                    <a:pt x="3" y="3"/>
                  </a:lnTo>
                  <a:lnTo>
                    <a:pt x="1498" y="1875"/>
                  </a:lnTo>
                  <a:lnTo>
                    <a:pt x="2104" y="1875"/>
                  </a:lnTo>
                  <a:lnTo>
                    <a:pt x="228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2" name="Freeform 11"/>
            <p:cNvSpPr/>
            <p:nvPr/>
          </p:nvSpPr>
          <p:spPr bwMode="auto">
            <a:xfrm>
              <a:off x="203200" y="3771900"/>
              <a:ext cx="2660650" cy="3086100"/>
            </a:xfrm>
            <a:custGeom>
              <a:avLst/>
              <a:gdLst/>
              <a:ahLst/>
              <a:cxnLst/>
              <a:rect l="0" t="0" r="r" b="b"/>
              <a:pathLst>
                <a:path w="1676" h="1944">
                  <a:moveTo>
                    <a:pt x="1676" y="1944"/>
                  </a:moveTo>
                  <a:lnTo>
                    <a:pt x="264" y="111"/>
                  </a:lnTo>
                  <a:lnTo>
                    <a:pt x="225" y="60"/>
                  </a:lnTo>
                  <a:lnTo>
                    <a:pt x="228" y="60"/>
                  </a:lnTo>
                  <a:lnTo>
                    <a:pt x="264" y="111"/>
                  </a:lnTo>
                  <a:lnTo>
                    <a:pt x="234" y="69"/>
                  </a:lnTo>
                  <a:lnTo>
                    <a:pt x="228" y="57"/>
                  </a:lnTo>
                  <a:lnTo>
                    <a:pt x="222" y="54"/>
                  </a:lnTo>
                  <a:lnTo>
                    <a:pt x="0" y="0"/>
                  </a:lnTo>
                  <a:lnTo>
                    <a:pt x="3" y="3"/>
                  </a:lnTo>
                  <a:lnTo>
                    <a:pt x="1223" y="1944"/>
                  </a:lnTo>
                  <a:lnTo>
                    <a:pt x="1676" y="194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39673" y="914401"/>
            <a:ext cx="6947127" cy="3488266"/>
          </a:xfrm>
        </p:spPr>
        <p:txBody>
          <a:bodyPr anchor="b">
            <a:normAutofit/>
          </a:bodyPr>
          <a:lstStyle>
            <a:lvl1pPr algn="r">
              <a:defRPr sz="5400">
                <a:effectLst/>
              </a:defRPr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24238" y="4402666"/>
            <a:ext cx="5762563" cy="1364531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25773" y="6117336"/>
            <a:ext cx="857473" cy="365125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9/10/2014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23733" y="6117336"/>
            <a:ext cx="3609438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5320" y="6117336"/>
            <a:ext cx="411480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23" name="Freeform 12"/>
          <p:cNvSpPr/>
          <p:nvPr/>
        </p:nvSpPr>
        <p:spPr bwMode="auto">
          <a:xfrm>
            <a:off x="203200" y="3771900"/>
            <a:ext cx="361950" cy="90488"/>
          </a:xfrm>
          <a:custGeom>
            <a:avLst/>
            <a:gdLst/>
            <a:ahLst/>
            <a:cxnLst/>
            <a:rect l="0" t="0" r="r" b="b"/>
            <a:pathLst>
              <a:path w="228" h="57">
                <a:moveTo>
                  <a:pt x="228" y="57"/>
                </a:moveTo>
                <a:lnTo>
                  <a:pt x="0" y="0"/>
                </a:lnTo>
                <a:lnTo>
                  <a:pt x="222" y="54"/>
                </a:lnTo>
                <a:lnTo>
                  <a:pt x="228" y="57"/>
                </a:lnTo>
                <a:close/>
              </a:path>
            </a:pathLst>
          </a:custGeom>
          <a:solidFill>
            <a:srgbClr val="29ABE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  <p:sp>
        <p:nvSpPr>
          <p:cNvPr id="24" name="Freeform 13"/>
          <p:cNvSpPr/>
          <p:nvPr/>
        </p:nvSpPr>
        <p:spPr bwMode="auto">
          <a:xfrm>
            <a:off x="560388" y="3867150"/>
            <a:ext cx="61913" cy="80963"/>
          </a:xfrm>
          <a:custGeom>
            <a:avLst/>
            <a:gdLst/>
            <a:ahLst/>
            <a:cxnLst/>
            <a:rect l="0" t="0" r="r" b="b"/>
            <a:pathLst>
              <a:path w="39" h="51">
                <a:moveTo>
                  <a:pt x="0" y="0"/>
                </a:moveTo>
                <a:lnTo>
                  <a:pt x="39" y="51"/>
                </a:lnTo>
                <a:lnTo>
                  <a:pt x="3" y="0"/>
                </a:lnTo>
                <a:lnTo>
                  <a:pt x="0" y="0"/>
                </a:lnTo>
                <a:close/>
              </a:path>
            </a:pathLst>
          </a:custGeom>
          <a:solidFill>
            <a:srgbClr val="29ABE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</p:spTree>
    <p:extLst>
      <p:ext uri="{BB962C8B-B14F-4D97-AF65-F5344CB8AC3E}">
        <p14:creationId xmlns:p14="http://schemas.microsoft.com/office/powerpoint/2010/main" xmlns="" val="31740452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tografia Panorâmica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3" y="4732865"/>
            <a:ext cx="751599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789975" y="932112"/>
            <a:ext cx="6171065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PT" smtClean="0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3523" y="5299603"/>
            <a:ext cx="751599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9/10/2014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912922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e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4" y="685800"/>
            <a:ext cx="751599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343400"/>
            <a:ext cx="7515992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9/10/2014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8490715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çã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969421" y="863023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72197" y="2819399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6741" y="685801"/>
            <a:ext cx="6974115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598235" y="3428999"/>
            <a:ext cx="6631128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3" y="4343400"/>
            <a:ext cx="751599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9/10/2014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9923443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ão de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5" y="3308581"/>
            <a:ext cx="751598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777381"/>
            <a:ext cx="751599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9/10/2014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9952259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ão de Nome com Cit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969421" y="863023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72197" y="2819399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6741" y="685801"/>
            <a:ext cx="6974115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525" y="3886200"/>
            <a:ext cx="751599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pt-PT" smtClean="0"/>
              <a:t>Clique para editar os estilos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775200"/>
            <a:ext cx="751599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9/10/2014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0309393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iro ou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5" y="685801"/>
            <a:ext cx="7515991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524" y="3505200"/>
            <a:ext cx="7515992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pt-PT" smtClean="0"/>
              <a:t>Clique para editar os estilos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343400"/>
            <a:ext cx="7515992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9/10/2014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9310746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9/10/2014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0061898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01393" y="685800"/>
            <a:ext cx="1328123" cy="5105400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3524" y="685800"/>
            <a:ext cx="6016373" cy="5105400"/>
          </a:xfrm>
        </p:spPr>
        <p:txBody>
          <a:bodyPr vert="eaVert" anchor="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9/10/2014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8837141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133" y="457201"/>
            <a:ext cx="7704667" cy="1981200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2133" y="2667000"/>
            <a:ext cx="7704667" cy="3332816"/>
          </a:xfrm>
        </p:spPr>
        <p:txBody>
          <a:bodyPr anchor="ctr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44329" y="6108173"/>
            <a:ext cx="857473" cy="365125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9/10/2014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72647" y="6108173"/>
            <a:ext cx="5314517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58967" y="6108173"/>
            <a:ext cx="427833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6618927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6995" y="2666998"/>
            <a:ext cx="6699805" cy="2360071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86998" y="5027070"/>
            <a:ext cx="6699802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9/10/2014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3317" y="6116070"/>
            <a:ext cx="413483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9965013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133" y="685801"/>
            <a:ext cx="7704667" cy="1752599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82133" y="2667000"/>
            <a:ext cx="3739896" cy="336867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46904" y="2667000"/>
            <a:ext cx="3739896" cy="334682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9/10/2014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4841408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29481" y="2658533"/>
            <a:ext cx="345629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13523" y="3335336"/>
            <a:ext cx="3672248" cy="2665259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710" y="2667000"/>
            <a:ext cx="3467806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57266" y="3335336"/>
            <a:ext cx="3672248" cy="2665259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9/10/2014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85277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9/10/2014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4606800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9/10/2014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5291199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4" y="1600200"/>
            <a:ext cx="2662534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47553" y="685800"/>
            <a:ext cx="4681962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3524" y="2971800"/>
            <a:ext cx="2662534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9/10/2014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617850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2332" y="1752599"/>
            <a:ext cx="4070679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697495" y="914400"/>
            <a:ext cx="2461371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PT" smtClean="0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2332" y="3124199"/>
            <a:ext cx="4070679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9/10/2014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196525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0"/>
            <a:ext cx="2132013" cy="6858001"/>
            <a:chOff x="0" y="0"/>
            <a:chExt cx="2132013" cy="6858001"/>
          </a:xfrm>
        </p:grpSpPr>
        <p:sp>
          <p:nvSpPr>
            <p:cNvPr id="15" name="Freeform 6"/>
            <p:cNvSpPr/>
            <p:nvPr/>
          </p:nvSpPr>
          <p:spPr bwMode="auto">
            <a:xfrm>
              <a:off x="0" y="0"/>
              <a:ext cx="1073150" cy="5291138"/>
            </a:xfrm>
            <a:custGeom>
              <a:avLst/>
              <a:gdLst/>
              <a:ahLst/>
              <a:cxnLst/>
              <a:rect l="0" t="0" r="r" b="b"/>
              <a:pathLst>
                <a:path w="676" h="3333">
                  <a:moveTo>
                    <a:pt x="0" y="3132"/>
                  </a:moveTo>
                  <a:lnTo>
                    <a:pt x="0" y="3312"/>
                  </a:lnTo>
                  <a:lnTo>
                    <a:pt x="126" y="3333"/>
                  </a:lnTo>
                  <a:lnTo>
                    <a:pt x="676" y="0"/>
                  </a:lnTo>
                  <a:lnTo>
                    <a:pt x="514" y="0"/>
                  </a:lnTo>
                  <a:lnTo>
                    <a:pt x="0" y="313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6" name="Freeform 7"/>
            <p:cNvSpPr/>
            <p:nvPr/>
          </p:nvSpPr>
          <p:spPr bwMode="auto">
            <a:xfrm>
              <a:off x="0" y="0"/>
              <a:ext cx="758825" cy="4624388"/>
            </a:xfrm>
            <a:custGeom>
              <a:avLst/>
              <a:gdLst/>
              <a:ahLst/>
              <a:cxnLst/>
              <a:rect l="0" t="0" r="r" b="b"/>
              <a:pathLst>
                <a:path w="478" h="2913">
                  <a:moveTo>
                    <a:pt x="478" y="0"/>
                  </a:moveTo>
                  <a:lnTo>
                    <a:pt x="318" y="0"/>
                  </a:lnTo>
                  <a:lnTo>
                    <a:pt x="0" y="1938"/>
                  </a:lnTo>
                  <a:lnTo>
                    <a:pt x="0" y="2913"/>
                  </a:lnTo>
                  <a:lnTo>
                    <a:pt x="478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7" name="Freeform 8"/>
            <p:cNvSpPr/>
            <p:nvPr/>
          </p:nvSpPr>
          <p:spPr bwMode="auto">
            <a:xfrm>
              <a:off x="0" y="5662613"/>
              <a:ext cx="906463" cy="1195388"/>
            </a:xfrm>
            <a:custGeom>
              <a:avLst/>
              <a:gdLst/>
              <a:ahLst/>
              <a:cxnLst/>
              <a:rect l="0" t="0" r="r" b="b"/>
              <a:pathLst>
                <a:path w="571" h="753">
                  <a:moveTo>
                    <a:pt x="0" y="0"/>
                  </a:moveTo>
                  <a:lnTo>
                    <a:pt x="0" y="12"/>
                  </a:lnTo>
                  <a:lnTo>
                    <a:pt x="538" y="753"/>
                  </a:lnTo>
                  <a:lnTo>
                    <a:pt x="571" y="7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8" name="Freeform 9"/>
            <p:cNvSpPr/>
            <p:nvPr/>
          </p:nvSpPr>
          <p:spPr bwMode="auto">
            <a:xfrm>
              <a:off x="0" y="5295900"/>
              <a:ext cx="1487488" cy="1562100"/>
            </a:xfrm>
            <a:custGeom>
              <a:avLst/>
              <a:gdLst/>
              <a:ahLst/>
              <a:cxnLst/>
              <a:rect l="0" t="0" r="r" b="b"/>
              <a:pathLst>
                <a:path w="937" h="984">
                  <a:moveTo>
                    <a:pt x="0" y="0"/>
                  </a:moveTo>
                  <a:lnTo>
                    <a:pt x="0" y="3"/>
                  </a:lnTo>
                  <a:lnTo>
                    <a:pt x="901" y="984"/>
                  </a:lnTo>
                  <a:lnTo>
                    <a:pt x="937" y="9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9" name="Freeform 10"/>
            <p:cNvSpPr/>
            <p:nvPr/>
          </p:nvSpPr>
          <p:spPr bwMode="auto">
            <a:xfrm>
              <a:off x="0" y="5257800"/>
              <a:ext cx="2132013" cy="1600200"/>
            </a:xfrm>
            <a:custGeom>
              <a:avLst/>
              <a:gdLst/>
              <a:ahLst/>
              <a:cxnLst/>
              <a:rect l="0" t="0" r="r" b="b"/>
              <a:pathLst>
                <a:path w="1343" h="1008">
                  <a:moveTo>
                    <a:pt x="0" y="24"/>
                  </a:moveTo>
                  <a:lnTo>
                    <a:pt x="937" y="1008"/>
                  </a:lnTo>
                  <a:lnTo>
                    <a:pt x="1343" y="1008"/>
                  </a:lnTo>
                  <a:lnTo>
                    <a:pt x="126" y="21"/>
                  </a:lnTo>
                  <a:lnTo>
                    <a:pt x="0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0" name="Freeform 11"/>
            <p:cNvSpPr/>
            <p:nvPr/>
          </p:nvSpPr>
          <p:spPr bwMode="auto">
            <a:xfrm>
              <a:off x="0" y="5357813"/>
              <a:ext cx="1377950" cy="1500188"/>
            </a:xfrm>
            <a:custGeom>
              <a:avLst/>
              <a:gdLst/>
              <a:ahLst/>
              <a:cxnLst/>
              <a:rect l="0" t="0" r="r" b="b"/>
              <a:pathLst>
                <a:path w="868" h="945">
                  <a:moveTo>
                    <a:pt x="0" y="192"/>
                  </a:moveTo>
                  <a:lnTo>
                    <a:pt x="571" y="945"/>
                  </a:lnTo>
                  <a:lnTo>
                    <a:pt x="868" y="945"/>
                  </a:lnTo>
                  <a:lnTo>
                    <a:pt x="0" y="0"/>
                  </a:lnTo>
                  <a:lnTo>
                    <a:pt x="0" y="19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82133" y="457201"/>
            <a:ext cx="7704667" cy="19812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2134" y="2667000"/>
            <a:ext cx="7704666" cy="33569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8679" y="6116070"/>
            <a:ext cx="8574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9/10/2014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86997" y="6116070"/>
            <a:ext cx="5314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73317" y="6116070"/>
            <a:ext cx="4134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77227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  <p:sldLayoutId id="2147483685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slide" Target="slide5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slide" Target="slide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slide" Target="slide8.xml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slide" Target="slide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3" Type="http://schemas.openxmlformats.org/officeDocument/2006/relationships/slide" Target="slide23.xml"/><Relationship Id="rId7" Type="http://schemas.openxmlformats.org/officeDocument/2006/relationships/slide" Target="slide27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6.xml"/><Relationship Id="rId5" Type="http://schemas.openxmlformats.org/officeDocument/2006/relationships/slide" Target="slide25.xml"/><Relationship Id="rId4" Type="http://schemas.openxmlformats.org/officeDocument/2006/relationships/slide" Target="slide24.xml"/><Relationship Id="rId9" Type="http://schemas.openxmlformats.org/officeDocument/2006/relationships/slide" Target="slide29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35.xml"/><Relationship Id="rId13" Type="http://schemas.openxmlformats.org/officeDocument/2006/relationships/slide" Target="slide40.xml"/><Relationship Id="rId3" Type="http://schemas.openxmlformats.org/officeDocument/2006/relationships/slide" Target="slide30.xml"/><Relationship Id="rId7" Type="http://schemas.openxmlformats.org/officeDocument/2006/relationships/slide" Target="slide33.xml"/><Relationship Id="rId12" Type="http://schemas.openxmlformats.org/officeDocument/2006/relationships/slide" Target="slide39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1.xml"/><Relationship Id="rId11" Type="http://schemas.openxmlformats.org/officeDocument/2006/relationships/slide" Target="slide38.xml"/><Relationship Id="rId5" Type="http://schemas.openxmlformats.org/officeDocument/2006/relationships/slide" Target="slide34.xml"/><Relationship Id="rId15" Type="http://schemas.openxmlformats.org/officeDocument/2006/relationships/slide" Target="slide42.xml"/><Relationship Id="rId10" Type="http://schemas.openxmlformats.org/officeDocument/2006/relationships/slide" Target="slide37.xml"/><Relationship Id="rId4" Type="http://schemas.openxmlformats.org/officeDocument/2006/relationships/slide" Target="slide32.xml"/><Relationship Id="rId9" Type="http://schemas.openxmlformats.org/officeDocument/2006/relationships/slide" Target="slide36.xml"/><Relationship Id="rId14" Type="http://schemas.openxmlformats.org/officeDocument/2006/relationships/slide" Target="slide4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3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7.xml"/><Relationship Id="rId4" Type="http://schemas.openxmlformats.org/officeDocument/2006/relationships/slide" Target="slide4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5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8.xml"/><Relationship Id="rId5" Type="http://schemas.openxmlformats.org/officeDocument/2006/relationships/slide" Target="slide47.xml"/><Relationship Id="rId4" Type="http://schemas.openxmlformats.org/officeDocument/2006/relationships/slide" Target="slide4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18.xml"/><Relationship Id="rId3" Type="http://schemas.openxmlformats.org/officeDocument/2006/relationships/slide" Target="slide13.xml"/><Relationship Id="rId7" Type="http://schemas.openxmlformats.org/officeDocument/2006/relationships/slide" Target="slide17.xml"/><Relationship Id="rId12" Type="http://schemas.openxmlformats.org/officeDocument/2006/relationships/slide" Target="slide22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11" Type="http://schemas.openxmlformats.org/officeDocument/2006/relationships/slide" Target="slide21.xml"/><Relationship Id="rId5" Type="http://schemas.openxmlformats.org/officeDocument/2006/relationships/slide" Target="slide15.xml"/><Relationship Id="rId10" Type="http://schemas.openxmlformats.org/officeDocument/2006/relationships/slide" Target="slide20.xml"/><Relationship Id="rId4" Type="http://schemas.openxmlformats.org/officeDocument/2006/relationships/slide" Target="slide14.xml"/><Relationship Id="rId9" Type="http://schemas.openxmlformats.org/officeDocument/2006/relationships/slide" Target="slide1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9094" y="699000"/>
            <a:ext cx="6526050" cy="4052196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5175" y="5534025"/>
            <a:ext cx="5838825" cy="132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06027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5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379142" y="0"/>
            <a:ext cx="8619892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400" dirty="0" smtClean="0">
                <a:solidFill>
                  <a:srgbClr val="000000"/>
                </a:solidFill>
                <a:latin typeface="Segoe UI" panose="020B0502040204020203" pitchFamily="34" charset="0"/>
              </a:rPr>
              <a:t>	Cumprimento </a:t>
            </a:r>
            <a:r>
              <a:rPr lang="pt-PT" sz="2400" dirty="0">
                <a:solidFill>
                  <a:srgbClr val="000000"/>
                </a:solidFill>
                <a:latin typeface="Segoe UI" panose="020B0502040204020203" pitchFamily="34" charset="0"/>
              </a:rPr>
              <a:t>das Metas Gerais do Programa TEIP3 </a:t>
            </a:r>
          </a:p>
          <a:p>
            <a:endParaRPr lang="pt-PT" dirty="0" smtClean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pt-PT" dirty="0" smtClean="0">
                <a:solidFill>
                  <a:srgbClr val="000000"/>
                </a:solidFill>
                <a:latin typeface="Arial" panose="020B0604020202020204" pitchFamily="34" charset="0"/>
              </a:rPr>
              <a:t>As </a:t>
            </a:r>
            <a:r>
              <a:rPr lang="pt-PT" dirty="0">
                <a:solidFill>
                  <a:srgbClr val="000000"/>
                </a:solidFill>
                <a:latin typeface="Arial" panose="020B0604020202020204" pitchFamily="34" charset="0"/>
              </a:rPr>
              <a:t>Metas Gerais contratualizadas no âmbito do Programa TEIP3 encontram-se distribuídas pelos quatro domínios abaixo indicados nos quadros em que, para uma melhor leitura, utilizou-se um código de cores (</a:t>
            </a:r>
            <a:r>
              <a:rPr lang="pt-PT" dirty="0">
                <a:solidFill>
                  <a:srgbClr val="FF0000"/>
                </a:solidFill>
                <a:latin typeface="Arial" panose="020B0604020202020204" pitchFamily="34" charset="0"/>
              </a:rPr>
              <a:t>cor vermelha </a:t>
            </a:r>
            <a:r>
              <a:rPr lang="pt-PT" dirty="0">
                <a:solidFill>
                  <a:srgbClr val="000000"/>
                </a:solidFill>
                <a:latin typeface="Arial" panose="020B0604020202020204" pitchFamily="34" charset="0"/>
              </a:rPr>
              <a:t>- a meta não foi alcançada; </a:t>
            </a:r>
            <a:r>
              <a:rPr lang="pt-PT" dirty="0">
                <a:solidFill>
                  <a:srgbClr val="00B050"/>
                </a:solidFill>
                <a:latin typeface="Arial" panose="020B0604020202020204" pitchFamily="34" charset="0"/>
              </a:rPr>
              <a:t>cor verde </a:t>
            </a:r>
            <a:r>
              <a:rPr lang="pt-PT" dirty="0">
                <a:solidFill>
                  <a:srgbClr val="000000"/>
                </a:solidFill>
                <a:latin typeface="Arial" panose="020B0604020202020204" pitchFamily="34" charset="0"/>
              </a:rPr>
              <a:t>– a meta foi alcançada/superada). </a:t>
            </a:r>
            <a:endParaRPr lang="pt-PT" dirty="0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548" y="2471736"/>
            <a:ext cx="8711279" cy="3181932"/>
          </a:xfrm>
          <a:prstGeom prst="rect">
            <a:avLst/>
          </a:prstGeom>
        </p:spPr>
      </p:pic>
      <p:sp>
        <p:nvSpPr>
          <p:cNvPr id="4" name="Seta para a direita 3">
            <a:hlinkClick r:id="rId3" action="ppaction://hlinksldjump"/>
          </p:cNvPr>
          <p:cNvSpPr/>
          <p:nvPr/>
        </p:nvSpPr>
        <p:spPr>
          <a:xfrm rot="10800000">
            <a:off x="7389774" y="6275736"/>
            <a:ext cx="1405053" cy="4518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6" name="CaixaDeTexto 5"/>
          <p:cNvSpPr txBox="1"/>
          <p:nvPr/>
        </p:nvSpPr>
        <p:spPr>
          <a:xfrm>
            <a:off x="7620062" y="6370859"/>
            <a:ext cx="11336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100" b="1" dirty="0" smtClean="0"/>
              <a:t>Voltar ao índice</a:t>
            </a:r>
            <a:endParaRPr lang="pt-PT" sz="1100" b="1" dirty="0"/>
          </a:p>
        </p:txBody>
      </p:sp>
    </p:spTree>
    <p:extLst>
      <p:ext uri="{BB962C8B-B14F-4D97-AF65-F5344CB8AC3E}">
        <p14:creationId xmlns:p14="http://schemas.microsoft.com/office/powerpoint/2010/main" xmlns="" val="1489595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5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911" y="33336"/>
            <a:ext cx="8666724" cy="1962847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3044" y="1996183"/>
            <a:ext cx="6445405" cy="2984236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506" y="5109829"/>
            <a:ext cx="8030504" cy="1748171"/>
          </a:xfrm>
          <a:prstGeom prst="rect">
            <a:avLst/>
          </a:prstGeom>
        </p:spPr>
      </p:pic>
      <p:sp>
        <p:nvSpPr>
          <p:cNvPr id="5" name="Seta para a direita 4">
            <a:hlinkClick r:id="rId5" action="ppaction://hlinksldjump"/>
          </p:cNvPr>
          <p:cNvSpPr/>
          <p:nvPr/>
        </p:nvSpPr>
        <p:spPr>
          <a:xfrm rot="10800000">
            <a:off x="7527074" y="6544512"/>
            <a:ext cx="1126274" cy="3134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6" name="CaixaDeTexto 5"/>
          <p:cNvSpPr txBox="1"/>
          <p:nvPr/>
        </p:nvSpPr>
        <p:spPr>
          <a:xfrm>
            <a:off x="7581035" y="6570451"/>
            <a:ext cx="11336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100" b="1" dirty="0" smtClean="0"/>
              <a:t>Voltar ao índice</a:t>
            </a:r>
            <a:endParaRPr lang="pt-PT" sz="1100" b="1" dirty="0"/>
          </a:p>
        </p:txBody>
      </p:sp>
    </p:spTree>
    <p:extLst>
      <p:ext uri="{BB962C8B-B14F-4D97-AF65-F5344CB8AC3E}">
        <p14:creationId xmlns:p14="http://schemas.microsoft.com/office/powerpoint/2010/main" xmlns="" val="4274088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5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256477" y="925551"/>
            <a:ext cx="8653347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PT" sz="2800" dirty="0">
                <a:solidFill>
                  <a:srgbClr val="000000"/>
                </a:solidFill>
                <a:latin typeface="Segoe UI" panose="020B0502040204020203" pitchFamily="34" charset="0"/>
              </a:rPr>
              <a:t>Cumprimento das metas a atingir por </a:t>
            </a:r>
            <a:r>
              <a:rPr lang="pt-PT" sz="2800" dirty="0" smtClean="0">
                <a:solidFill>
                  <a:srgbClr val="000000"/>
                </a:solidFill>
                <a:latin typeface="Segoe UI" panose="020B0502040204020203" pitchFamily="34" charset="0"/>
              </a:rPr>
              <a:t>disciplina no 3ºP</a:t>
            </a:r>
            <a:endParaRPr lang="pt-PT" sz="2800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endParaRPr lang="pt-PT" sz="2800" dirty="0" smtClean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pt-PT" dirty="0">
                <a:solidFill>
                  <a:srgbClr val="000000"/>
                </a:solidFill>
                <a:latin typeface="Arial" panose="020B0604020202020204" pitchFamily="34" charset="0"/>
              </a:rPr>
              <a:t>	</a:t>
            </a:r>
            <a:r>
              <a:rPr lang="pt-PT" sz="2000" dirty="0">
                <a:solidFill>
                  <a:srgbClr val="000000"/>
                </a:solidFill>
                <a:latin typeface="Arial" panose="020B0604020202020204" pitchFamily="34" charset="0"/>
              </a:rPr>
              <a:t>A</a:t>
            </a:r>
            <a:r>
              <a:rPr lang="pt-PT" sz="2000" dirty="0" smtClean="0">
                <a:solidFill>
                  <a:srgbClr val="000000"/>
                </a:solidFill>
                <a:latin typeface="Arial" panose="020B0604020202020204" pitchFamily="34" charset="0"/>
              </a:rPr>
              <a:t>s </a:t>
            </a:r>
            <a:r>
              <a:rPr lang="pt-PT" sz="2000" dirty="0">
                <a:solidFill>
                  <a:srgbClr val="000000"/>
                </a:solidFill>
                <a:latin typeface="Arial" panose="020B0604020202020204" pitchFamily="34" charset="0"/>
              </a:rPr>
              <a:t>metas definidas para as disciplinas são iguais às que tinham sido delineadas para 2012/2013. </a:t>
            </a:r>
            <a:endParaRPr lang="pt-PT" sz="2000" dirty="0" smtClean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pt-PT" dirty="0">
                <a:solidFill>
                  <a:srgbClr val="000000"/>
                </a:solidFill>
                <a:latin typeface="Arial" panose="020B0604020202020204" pitchFamily="34" charset="0"/>
              </a:rPr>
              <a:t>	</a:t>
            </a:r>
            <a:endParaRPr lang="pt-PT" dirty="0" smtClean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pt-PT" dirty="0">
                <a:solidFill>
                  <a:srgbClr val="000000"/>
                </a:solidFill>
                <a:latin typeface="Arial" panose="020B0604020202020204" pitchFamily="34" charset="0"/>
              </a:rPr>
              <a:t>	</a:t>
            </a:r>
            <a:r>
              <a:rPr lang="pt-PT" sz="2400" dirty="0" smtClean="0">
                <a:solidFill>
                  <a:srgbClr val="000000"/>
                </a:solidFill>
                <a:latin typeface="Arial" panose="020B0604020202020204" pitchFamily="34" charset="0"/>
              </a:rPr>
              <a:t>Os </a:t>
            </a:r>
            <a:r>
              <a:rPr lang="pt-PT" sz="2400" dirty="0">
                <a:solidFill>
                  <a:srgbClr val="000000"/>
                </a:solidFill>
                <a:latin typeface="Arial" panose="020B0604020202020204" pitchFamily="34" charset="0"/>
              </a:rPr>
              <a:t>quadros seguintes </a:t>
            </a:r>
            <a:r>
              <a:rPr lang="pt-PT" sz="2400" dirty="0" smtClean="0">
                <a:solidFill>
                  <a:srgbClr val="000000"/>
                </a:solidFill>
                <a:latin typeface="Arial" panose="020B0604020202020204" pitchFamily="34" charset="0"/>
              </a:rPr>
              <a:t>apresentam:</a:t>
            </a:r>
          </a:p>
          <a:p>
            <a:endParaRPr lang="pt-PT" sz="2400" dirty="0" smtClean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pt-PT" dirty="0" smtClean="0">
                <a:solidFill>
                  <a:srgbClr val="000000"/>
                </a:solidFill>
                <a:latin typeface="Arial" panose="020B0604020202020204" pitchFamily="34" charset="0"/>
              </a:rPr>
              <a:t>Distribuição </a:t>
            </a:r>
            <a:r>
              <a:rPr lang="pt-PT" dirty="0">
                <a:solidFill>
                  <a:srgbClr val="000000"/>
                </a:solidFill>
                <a:latin typeface="Arial" panose="020B0604020202020204" pitchFamily="34" charset="0"/>
              </a:rPr>
              <a:t>dos níveis em cada </a:t>
            </a:r>
            <a:r>
              <a:rPr lang="pt-PT" dirty="0" smtClean="0">
                <a:solidFill>
                  <a:srgbClr val="000000"/>
                </a:solidFill>
                <a:latin typeface="Arial" panose="020B0604020202020204" pitchFamily="34" charset="0"/>
              </a:rPr>
              <a:t>disciplina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pt-PT" dirty="0">
                <a:solidFill>
                  <a:srgbClr val="000000"/>
                </a:solidFill>
                <a:latin typeface="Arial" panose="020B0604020202020204" pitchFamily="34" charset="0"/>
              </a:rPr>
              <a:t>T</a:t>
            </a:r>
            <a:r>
              <a:rPr lang="pt-PT" dirty="0" smtClean="0">
                <a:solidFill>
                  <a:srgbClr val="000000"/>
                </a:solidFill>
                <a:latin typeface="Arial" panose="020B0604020202020204" pitchFamily="34" charset="0"/>
              </a:rPr>
              <a:t>axa </a:t>
            </a:r>
            <a:r>
              <a:rPr lang="pt-PT" dirty="0">
                <a:solidFill>
                  <a:srgbClr val="000000"/>
                </a:solidFill>
                <a:latin typeface="Arial" panose="020B0604020202020204" pitchFamily="34" charset="0"/>
              </a:rPr>
              <a:t>de </a:t>
            </a:r>
            <a:r>
              <a:rPr lang="pt-PT" dirty="0" smtClean="0">
                <a:solidFill>
                  <a:srgbClr val="000000"/>
                </a:solidFill>
                <a:latin typeface="Arial" panose="020B0604020202020204" pitchFamily="34" charset="0"/>
              </a:rPr>
              <a:t>sucesso.</a:t>
            </a:r>
          </a:p>
          <a:p>
            <a:r>
              <a:rPr lang="pt-PT" dirty="0">
                <a:solidFill>
                  <a:srgbClr val="000000"/>
                </a:solidFill>
                <a:latin typeface="Arial" panose="020B0604020202020204" pitchFamily="34" charset="0"/>
              </a:rPr>
              <a:t>	</a:t>
            </a:r>
            <a:endParaRPr lang="pt-PT" dirty="0" smtClean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pt-PT" dirty="0">
                <a:solidFill>
                  <a:srgbClr val="000000"/>
                </a:solidFill>
                <a:latin typeface="Arial" panose="020B0604020202020204" pitchFamily="34" charset="0"/>
              </a:rPr>
              <a:t>		</a:t>
            </a:r>
            <a:endParaRPr lang="pt-PT" dirty="0" smtClean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pt-PT" dirty="0">
                <a:solidFill>
                  <a:srgbClr val="000000"/>
                </a:solidFill>
                <a:latin typeface="Arial" panose="020B0604020202020204" pitchFamily="34" charset="0"/>
              </a:rPr>
              <a:t>	</a:t>
            </a:r>
            <a:r>
              <a:rPr lang="pt-PT" dirty="0" smtClean="0">
                <a:solidFill>
                  <a:srgbClr val="000000"/>
                </a:solidFill>
                <a:latin typeface="Arial" panose="020B0604020202020204" pitchFamily="34" charset="0"/>
              </a:rPr>
              <a:t>É </a:t>
            </a:r>
            <a:r>
              <a:rPr lang="pt-PT" dirty="0">
                <a:solidFill>
                  <a:srgbClr val="000000"/>
                </a:solidFill>
                <a:latin typeface="Arial" panose="020B0604020202020204" pitchFamily="34" charset="0"/>
              </a:rPr>
              <a:t>de referir que não foram definidas metas para as disciplinas do 1.º ciclo. </a:t>
            </a:r>
            <a:endParaRPr lang="pt-PT" dirty="0"/>
          </a:p>
        </p:txBody>
      </p:sp>
      <p:sp>
        <p:nvSpPr>
          <p:cNvPr id="3" name="Seta para a direita 2">
            <a:hlinkClick r:id="rId2" action="ppaction://hlinksldjump"/>
          </p:cNvPr>
          <p:cNvSpPr/>
          <p:nvPr/>
        </p:nvSpPr>
        <p:spPr>
          <a:xfrm rot="10800000">
            <a:off x="7504771" y="6406145"/>
            <a:ext cx="1405053" cy="4518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4" name="CaixaDeTexto 3"/>
          <p:cNvSpPr txBox="1"/>
          <p:nvPr/>
        </p:nvSpPr>
        <p:spPr>
          <a:xfrm>
            <a:off x="7776180" y="6501268"/>
            <a:ext cx="11336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100" b="1" dirty="0" smtClean="0"/>
              <a:t>Voltar ao índice</a:t>
            </a:r>
            <a:endParaRPr lang="pt-PT" sz="1100" b="1" dirty="0"/>
          </a:p>
        </p:txBody>
      </p:sp>
    </p:spTree>
    <p:extLst>
      <p:ext uri="{BB962C8B-B14F-4D97-AF65-F5344CB8AC3E}">
        <p14:creationId xmlns:p14="http://schemas.microsoft.com/office/powerpoint/2010/main" xmlns="" val="2069196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5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744" y="863522"/>
            <a:ext cx="8485910" cy="5169287"/>
          </a:xfrm>
          <a:prstGeom prst="rect">
            <a:avLst/>
          </a:prstGeom>
        </p:spPr>
      </p:pic>
      <p:sp>
        <p:nvSpPr>
          <p:cNvPr id="3" name="Seta para a direita 2">
            <a:hlinkClick r:id="rId3" action="ppaction://hlinksldjump"/>
          </p:cNvPr>
          <p:cNvSpPr/>
          <p:nvPr/>
        </p:nvSpPr>
        <p:spPr>
          <a:xfrm rot="10800000">
            <a:off x="7417601" y="6307038"/>
            <a:ext cx="1405053" cy="4518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4" name="CaixaDeTexto 3"/>
          <p:cNvSpPr txBox="1"/>
          <p:nvPr/>
        </p:nvSpPr>
        <p:spPr>
          <a:xfrm>
            <a:off x="7689010" y="6402161"/>
            <a:ext cx="11336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100" b="1" dirty="0" smtClean="0"/>
              <a:t>Voltar ao índice</a:t>
            </a:r>
            <a:endParaRPr lang="pt-PT" sz="1100" b="1" dirty="0"/>
          </a:p>
        </p:txBody>
      </p:sp>
    </p:spTree>
    <p:extLst>
      <p:ext uri="{BB962C8B-B14F-4D97-AF65-F5344CB8AC3E}">
        <p14:creationId xmlns:p14="http://schemas.microsoft.com/office/powerpoint/2010/main" xmlns="" val="1454726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5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12" y="407251"/>
            <a:ext cx="8717989" cy="4532739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957" y="5190310"/>
            <a:ext cx="8328300" cy="1009767"/>
          </a:xfrm>
          <a:prstGeom prst="rect">
            <a:avLst/>
          </a:prstGeom>
        </p:spPr>
      </p:pic>
      <p:sp>
        <p:nvSpPr>
          <p:cNvPr id="4" name="Seta para a direita 3">
            <a:hlinkClick r:id="rId4" action="ppaction://hlinksldjump"/>
          </p:cNvPr>
          <p:cNvSpPr/>
          <p:nvPr/>
        </p:nvSpPr>
        <p:spPr>
          <a:xfrm rot="10800000">
            <a:off x="7482468" y="6318189"/>
            <a:ext cx="1405053" cy="4518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5" name="CaixaDeTexto 4"/>
          <p:cNvSpPr txBox="1"/>
          <p:nvPr/>
        </p:nvSpPr>
        <p:spPr>
          <a:xfrm>
            <a:off x="7753877" y="6423542"/>
            <a:ext cx="11336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100" b="1" dirty="0" smtClean="0"/>
              <a:t>Voltar ao índice</a:t>
            </a:r>
            <a:endParaRPr lang="pt-PT" sz="1100" b="1" dirty="0"/>
          </a:p>
        </p:txBody>
      </p:sp>
    </p:spTree>
    <p:extLst>
      <p:ext uri="{BB962C8B-B14F-4D97-AF65-F5344CB8AC3E}">
        <p14:creationId xmlns:p14="http://schemas.microsoft.com/office/powerpoint/2010/main" xmlns="" val="3611378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5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621" y="224534"/>
            <a:ext cx="8510360" cy="6142812"/>
          </a:xfrm>
          <a:prstGeom prst="rect">
            <a:avLst/>
          </a:prstGeom>
        </p:spPr>
      </p:pic>
      <p:sp>
        <p:nvSpPr>
          <p:cNvPr id="3" name="Seta para a direita 2">
            <a:hlinkClick r:id="rId3" action="ppaction://hlinksldjump"/>
          </p:cNvPr>
          <p:cNvSpPr/>
          <p:nvPr/>
        </p:nvSpPr>
        <p:spPr>
          <a:xfrm rot="10800000">
            <a:off x="7326351" y="6367346"/>
            <a:ext cx="1405053" cy="4518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4" name="CaixaDeTexto 3"/>
          <p:cNvSpPr txBox="1"/>
          <p:nvPr/>
        </p:nvSpPr>
        <p:spPr>
          <a:xfrm>
            <a:off x="7597760" y="6462469"/>
            <a:ext cx="11336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100" b="1" dirty="0" smtClean="0"/>
              <a:t>Voltar ao índice</a:t>
            </a:r>
            <a:endParaRPr lang="pt-PT" sz="1100" b="1" dirty="0"/>
          </a:p>
        </p:txBody>
      </p:sp>
    </p:spTree>
    <p:extLst>
      <p:ext uri="{BB962C8B-B14F-4D97-AF65-F5344CB8AC3E}">
        <p14:creationId xmlns:p14="http://schemas.microsoft.com/office/powerpoint/2010/main" xmlns="" val="1023117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5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870" y="162853"/>
            <a:ext cx="8721909" cy="5256639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6341" y="5348984"/>
            <a:ext cx="7248293" cy="1452910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51119" y="5200417"/>
            <a:ext cx="2648368" cy="297134"/>
          </a:xfrm>
          <a:prstGeom prst="rect">
            <a:avLst/>
          </a:prstGeom>
        </p:spPr>
      </p:pic>
      <p:sp>
        <p:nvSpPr>
          <p:cNvPr id="5" name="Seta para a direita 4">
            <a:hlinkClick r:id="rId5" action="ppaction://hlinksldjump"/>
          </p:cNvPr>
          <p:cNvSpPr/>
          <p:nvPr/>
        </p:nvSpPr>
        <p:spPr>
          <a:xfrm rot="10800000">
            <a:off x="7575303" y="6350039"/>
            <a:ext cx="1405053" cy="4518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6" name="CaixaDeTexto 5"/>
          <p:cNvSpPr txBox="1"/>
          <p:nvPr/>
        </p:nvSpPr>
        <p:spPr>
          <a:xfrm>
            <a:off x="7765843" y="6445162"/>
            <a:ext cx="11336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100" b="1" dirty="0" smtClean="0"/>
              <a:t>Voltar ao índice</a:t>
            </a:r>
            <a:endParaRPr lang="pt-PT" sz="1100" b="1" dirty="0"/>
          </a:p>
        </p:txBody>
      </p:sp>
    </p:spTree>
    <p:extLst>
      <p:ext uri="{BB962C8B-B14F-4D97-AF65-F5344CB8AC3E}">
        <p14:creationId xmlns:p14="http://schemas.microsoft.com/office/powerpoint/2010/main" xmlns="" val="1879363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5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724" y="399818"/>
            <a:ext cx="8175014" cy="4573626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724" y="5128399"/>
            <a:ext cx="8111818" cy="971318"/>
          </a:xfrm>
          <a:prstGeom prst="rect">
            <a:avLst/>
          </a:prstGeom>
        </p:spPr>
      </p:pic>
      <p:sp>
        <p:nvSpPr>
          <p:cNvPr id="4" name="Seta para a direita 3">
            <a:hlinkClick r:id="rId4" action="ppaction://hlinksldjump"/>
          </p:cNvPr>
          <p:cNvSpPr/>
          <p:nvPr/>
        </p:nvSpPr>
        <p:spPr>
          <a:xfrm rot="10800000">
            <a:off x="7461685" y="6372691"/>
            <a:ext cx="1405053" cy="4518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5" name="CaixaDeTexto 4"/>
          <p:cNvSpPr txBox="1"/>
          <p:nvPr/>
        </p:nvSpPr>
        <p:spPr>
          <a:xfrm>
            <a:off x="7733094" y="6467814"/>
            <a:ext cx="11336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100" b="1" dirty="0" smtClean="0"/>
              <a:t>Voltar ao índice</a:t>
            </a:r>
            <a:endParaRPr lang="pt-PT" sz="1100" b="1" dirty="0"/>
          </a:p>
        </p:txBody>
      </p:sp>
    </p:spTree>
    <p:extLst>
      <p:ext uri="{BB962C8B-B14F-4D97-AF65-F5344CB8AC3E}">
        <p14:creationId xmlns:p14="http://schemas.microsoft.com/office/powerpoint/2010/main" xmlns="" val="4275484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5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657922" y="423746"/>
            <a:ext cx="2743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dirty="0" smtClean="0"/>
              <a:t>Conclusões</a:t>
            </a:r>
            <a:r>
              <a:rPr lang="pt-PT" dirty="0" smtClean="0"/>
              <a:t>:</a:t>
            </a:r>
            <a:endParaRPr lang="pt-PT" dirty="0"/>
          </a:p>
        </p:txBody>
      </p:sp>
      <p:sp>
        <p:nvSpPr>
          <p:cNvPr id="3" name="Retângulo 2"/>
          <p:cNvSpPr/>
          <p:nvPr/>
        </p:nvSpPr>
        <p:spPr>
          <a:xfrm>
            <a:off x="657921" y="1237785"/>
            <a:ext cx="8073483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400" dirty="0" smtClean="0">
                <a:solidFill>
                  <a:srgbClr val="000000"/>
                </a:solidFill>
                <a:latin typeface="Arial" panose="020B0604020202020204" pitchFamily="34" charset="0"/>
              </a:rPr>
              <a:t>	Observa-se</a:t>
            </a:r>
            <a:r>
              <a:rPr lang="pt-PT" sz="2400" dirty="0">
                <a:solidFill>
                  <a:srgbClr val="000000"/>
                </a:solidFill>
                <a:latin typeface="Arial" panose="020B0604020202020204" pitchFamily="34" charset="0"/>
              </a:rPr>
              <a:t>, em todos os anos de escolaridade, uma progressão na média dos níveis atribuídos. </a:t>
            </a:r>
            <a:endParaRPr lang="pt-PT" sz="2400" dirty="0" smtClean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endParaRPr lang="pt-PT" sz="2400" dirty="0" smtClean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pt-PT" sz="2400" dirty="0" smtClean="0">
                <a:solidFill>
                  <a:srgbClr val="000000"/>
                </a:solidFill>
                <a:latin typeface="Arial" panose="020B0604020202020204" pitchFamily="34" charset="0"/>
              </a:rPr>
              <a:t>	As </a:t>
            </a:r>
            <a:r>
              <a:rPr lang="pt-PT" sz="2400" dirty="0">
                <a:solidFill>
                  <a:srgbClr val="000000"/>
                </a:solidFill>
                <a:latin typeface="Arial" panose="020B0604020202020204" pitchFamily="34" charset="0"/>
              </a:rPr>
              <a:t>disciplinas de Matemática, Português, </a:t>
            </a:r>
            <a:r>
              <a:rPr lang="pt-PT" sz="2400" dirty="0" err="1">
                <a:solidFill>
                  <a:srgbClr val="000000"/>
                </a:solidFill>
                <a:latin typeface="Arial" panose="020B0604020202020204" pitchFamily="34" charset="0"/>
              </a:rPr>
              <a:t>Física-Química</a:t>
            </a:r>
            <a:r>
              <a:rPr lang="pt-PT" sz="2400" dirty="0">
                <a:solidFill>
                  <a:srgbClr val="000000"/>
                </a:solidFill>
                <a:latin typeface="Arial" panose="020B0604020202020204" pitchFamily="34" charset="0"/>
              </a:rPr>
              <a:t>, História, História e Geografia de Portugal não atingiram em nenhum ano as metas delineadas</a:t>
            </a:r>
            <a:r>
              <a:rPr lang="pt-PT" sz="2400" dirty="0" smtClean="0">
                <a:solidFill>
                  <a:srgbClr val="000000"/>
                </a:solidFill>
                <a:latin typeface="Arial" panose="020B0604020202020204" pitchFamily="34" charset="0"/>
              </a:rPr>
              <a:t>.</a:t>
            </a:r>
          </a:p>
          <a:p>
            <a:endParaRPr lang="pt-PT" sz="2400" dirty="0" smtClean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pt-PT" sz="2400" dirty="0">
                <a:solidFill>
                  <a:srgbClr val="000000"/>
                </a:solidFill>
                <a:latin typeface="Arial" panose="020B0604020202020204" pitchFamily="34" charset="0"/>
              </a:rPr>
              <a:t>	</a:t>
            </a:r>
            <a:r>
              <a:rPr lang="pt-PT" sz="2400" dirty="0" smtClean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pt-PT" sz="2400" dirty="0">
                <a:solidFill>
                  <a:srgbClr val="000000"/>
                </a:solidFill>
                <a:latin typeface="Arial" panose="020B0604020202020204" pitchFamily="34" charset="0"/>
              </a:rPr>
              <a:t>Somente a disciplina de Inglês conseguiu atingir as metas definidas para todos os anos de escolaridade considerados. </a:t>
            </a:r>
            <a:endParaRPr lang="pt-PT" sz="2400" dirty="0" smtClean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endParaRPr lang="pt-PT" sz="2400" dirty="0" smtClean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pt-PT" sz="2400" dirty="0">
                <a:solidFill>
                  <a:srgbClr val="000000"/>
                </a:solidFill>
                <a:latin typeface="Arial" panose="020B0604020202020204" pitchFamily="34" charset="0"/>
              </a:rPr>
              <a:t>	</a:t>
            </a:r>
            <a:endParaRPr lang="pt-PT" sz="2400" dirty="0"/>
          </a:p>
        </p:txBody>
      </p:sp>
      <p:sp>
        <p:nvSpPr>
          <p:cNvPr id="4" name="Seta para a direita 3">
            <a:hlinkClick r:id="rId2" action="ppaction://hlinksldjump"/>
          </p:cNvPr>
          <p:cNvSpPr/>
          <p:nvPr/>
        </p:nvSpPr>
        <p:spPr>
          <a:xfrm rot="10800000">
            <a:off x="7426712" y="6274836"/>
            <a:ext cx="1405053" cy="4518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5" name="CaixaDeTexto 4"/>
          <p:cNvSpPr txBox="1"/>
          <p:nvPr/>
        </p:nvSpPr>
        <p:spPr>
          <a:xfrm>
            <a:off x="7620062" y="6370859"/>
            <a:ext cx="11336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100" b="1" dirty="0" smtClean="0"/>
              <a:t>Voltar ao índice</a:t>
            </a:r>
            <a:endParaRPr lang="pt-PT" sz="1100" b="1" dirty="0"/>
          </a:p>
        </p:txBody>
      </p:sp>
    </p:spTree>
    <p:extLst>
      <p:ext uri="{BB962C8B-B14F-4D97-AF65-F5344CB8AC3E}">
        <p14:creationId xmlns:p14="http://schemas.microsoft.com/office/powerpoint/2010/main" xmlns="" val="2187709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5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2022763" y="266958"/>
            <a:ext cx="54747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sz="2400" dirty="0">
                <a:solidFill>
                  <a:srgbClr val="000000"/>
                </a:solidFill>
                <a:latin typeface="Segoe UI" panose="020B0502040204020203" pitchFamily="34" charset="0"/>
              </a:rPr>
              <a:t>Resultados escolares do Agrupamento </a:t>
            </a:r>
            <a:endParaRPr lang="pt-PT" sz="2400" dirty="0"/>
          </a:p>
        </p:txBody>
      </p:sp>
      <p:sp>
        <p:nvSpPr>
          <p:cNvPr id="4" name="Retângulo 3"/>
          <p:cNvSpPr/>
          <p:nvPr/>
        </p:nvSpPr>
        <p:spPr>
          <a:xfrm>
            <a:off x="3357550" y="3946860"/>
            <a:ext cx="19828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dirty="0" smtClean="0">
                <a:solidFill>
                  <a:srgbClr val="000000"/>
                </a:solidFill>
                <a:latin typeface="Segoe UI" panose="020B0502040204020203" pitchFamily="34" charset="0"/>
              </a:rPr>
              <a:t>Taxa </a:t>
            </a:r>
            <a:r>
              <a:rPr lang="pt-PT" dirty="0">
                <a:solidFill>
                  <a:srgbClr val="000000"/>
                </a:solidFill>
                <a:latin typeface="Segoe UI" panose="020B0502040204020203" pitchFamily="34" charset="0"/>
              </a:rPr>
              <a:t>de transição </a:t>
            </a:r>
            <a:endParaRPr lang="pt-PT" dirty="0"/>
          </a:p>
        </p:txBody>
      </p:sp>
      <p:sp>
        <p:nvSpPr>
          <p:cNvPr id="5" name="Retângulo 4"/>
          <p:cNvSpPr/>
          <p:nvPr/>
        </p:nvSpPr>
        <p:spPr>
          <a:xfrm>
            <a:off x="580896" y="4741073"/>
            <a:ext cx="79964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PT" dirty="0">
                <a:solidFill>
                  <a:srgbClr val="000000"/>
                </a:solidFill>
                <a:latin typeface="Arial" panose="020B0604020202020204" pitchFamily="34" charset="0"/>
              </a:rPr>
              <a:t>A </a:t>
            </a:r>
            <a:r>
              <a:rPr lang="pt-PT" b="1" dirty="0">
                <a:solidFill>
                  <a:srgbClr val="000000"/>
                </a:solidFill>
                <a:latin typeface="Arial" panose="020B0604020202020204" pitchFamily="34" charset="0"/>
              </a:rPr>
              <a:t>taxa de transição do agrupamento neste ano letivo é de 86,8% </a:t>
            </a:r>
            <a:endParaRPr lang="pt-PT" dirty="0"/>
          </a:p>
        </p:txBody>
      </p:sp>
      <p:sp>
        <p:nvSpPr>
          <p:cNvPr id="6" name="Retângulo 5"/>
          <p:cNvSpPr/>
          <p:nvPr/>
        </p:nvSpPr>
        <p:spPr>
          <a:xfrm>
            <a:off x="1059364" y="5292816"/>
            <a:ext cx="690260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dirty="0">
                <a:solidFill>
                  <a:srgbClr val="000000"/>
                </a:solidFill>
                <a:latin typeface="Arial" panose="020B0604020202020204" pitchFamily="34" charset="0"/>
              </a:rPr>
              <a:t>No ano letivo anterior, a taxa de transição foi de 86,7%. </a:t>
            </a:r>
            <a:endParaRPr lang="pt-PT" dirty="0"/>
          </a:p>
        </p:txBody>
      </p:sp>
      <p:sp>
        <p:nvSpPr>
          <p:cNvPr id="8" name="Retângulo 7"/>
          <p:cNvSpPr/>
          <p:nvPr/>
        </p:nvSpPr>
        <p:spPr>
          <a:xfrm>
            <a:off x="712632" y="728623"/>
            <a:ext cx="799647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dirty="0" smtClean="0">
                <a:solidFill>
                  <a:srgbClr val="000000"/>
                </a:solidFill>
                <a:latin typeface="Arial" panose="020B0604020202020204" pitchFamily="34" charset="0"/>
              </a:rPr>
              <a:t>	Os </a:t>
            </a:r>
            <a:r>
              <a:rPr lang="pt-PT" dirty="0">
                <a:solidFill>
                  <a:srgbClr val="000000"/>
                </a:solidFill>
                <a:latin typeface="Arial" panose="020B0604020202020204" pitchFamily="34" charset="0"/>
              </a:rPr>
              <a:t>resultados escolares apresentados dizem respeito à avaliação final do 3.º período e para além dos quatro domínios acima referidos, dá-se destaque a outros indicadores que foram monitorizados este ano, tais como: </a:t>
            </a:r>
            <a:endParaRPr lang="pt-PT" dirty="0" smtClean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endParaRPr lang="pt-PT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pt-PT" dirty="0" smtClean="0">
                <a:solidFill>
                  <a:srgbClr val="000000"/>
                </a:solidFill>
                <a:latin typeface="Arial" panose="020B0604020202020204" pitchFamily="34" charset="0"/>
              </a:rPr>
              <a:t>Taxa </a:t>
            </a:r>
            <a:r>
              <a:rPr lang="pt-PT" dirty="0">
                <a:solidFill>
                  <a:srgbClr val="000000"/>
                </a:solidFill>
                <a:latin typeface="Arial" panose="020B0604020202020204" pitchFamily="34" charset="0"/>
              </a:rPr>
              <a:t>de transição; </a:t>
            </a:r>
            <a:endParaRPr lang="pt-PT" dirty="0" smtClean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pt-PT" dirty="0" smtClean="0">
                <a:solidFill>
                  <a:srgbClr val="000000"/>
                </a:solidFill>
                <a:latin typeface="Arial" panose="020B0604020202020204" pitchFamily="34" charset="0"/>
              </a:rPr>
              <a:t>Diferença </a:t>
            </a:r>
            <a:r>
              <a:rPr lang="pt-PT" dirty="0">
                <a:solidFill>
                  <a:srgbClr val="000000"/>
                </a:solidFill>
                <a:latin typeface="Arial" panose="020B0604020202020204" pitchFamily="34" charset="0"/>
              </a:rPr>
              <a:t>entre a avaliação externa e </a:t>
            </a:r>
            <a:r>
              <a:rPr lang="pt-PT" dirty="0" smtClean="0">
                <a:solidFill>
                  <a:srgbClr val="000000"/>
                </a:solidFill>
                <a:latin typeface="Arial" panose="020B0604020202020204" pitchFamily="34" charset="0"/>
              </a:rPr>
              <a:t>interna;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pt-PT" dirty="0" smtClean="0">
                <a:solidFill>
                  <a:srgbClr val="000000"/>
                </a:solidFill>
                <a:latin typeface="Arial" panose="020B0604020202020204" pitchFamily="34" charset="0"/>
              </a:rPr>
              <a:t>Resultados </a:t>
            </a:r>
            <a:r>
              <a:rPr lang="pt-PT" dirty="0">
                <a:solidFill>
                  <a:srgbClr val="000000"/>
                </a:solidFill>
                <a:latin typeface="Arial" panose="020B0604020202020204" pitchFamily="34" charset="0"/>
              </a:rPr>
              <a:t>dos testes </a:t>
            </a:r>
            <a:r>
              <a:rPr lang="pt-PT" dirty="0" smtClean="0">
                <a:solidFill>
                  <a:srgbClr val="000000"/>
                </a:solidFill>
                <a:latin typeface="Arial" panose="020B0604020202020204" pitchFamily="34" charset="0"/>
              </a:rPr>
              <a:t>intermédios;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pt-PT" dirty="0">
                <a:solidFill>
                  <a:srgbClr val="000000"/>
                </a:solidFill>
                <a:latin typeface="Arial" panose="020B0604020202020204" pitchFamily="34" charset="0"/>
              </a:rPr>
              <a:t>R</a:t>
            </a:r>
            <a:r>
              <a:rPr lang="pt-PT" dirty="0" smtClean="0">
                <a:solidFill>
                  <a:srgbClr val="000000"/>
                </a:solidFill>
                <a:latin typeface="Arial" panose="020B0604020202020204" pitchFamily="34" charset="0"/>
              </a:rPr>
              <a:t>esultados </a:t>
            </a:r>
            <a:r>
              <a:rPr lang="pt-PT" dirty="0">
                <a:solidFill>
                  <a:srgbClr val="000000"/>
                </a:solidFill>
                <a:latin typeface="Arial" panose="020B0604020202020204" pitchFamily="34" charset="0"/>
              </a:rPr>
              <a:t>dos alunos com escalão </a:t>
            </a:r>
            <a:r>
              <a:rPr lang="pt-PT" dirty="0" smtClean="0">
                <a:solidFill>
                  <a:srgbClr val="000000"/>
                </a:solidFill>
                <a:latin typeface="Arial" panose="020B0604020202020204" pitchFamily="34" charset="0"/>
              </a:rPr>
              <a:t>A: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pt-PT" dirty="0" smtClean="0">
                <a:solidFill>
                  <a:srgbClr val="000000"/>
                </a:solidFill>
                <a:latin typeface="Arial" panose="020B0604020202020204" pitchFamily="34" charset="0"/>
              </a:rPr>
              <a:t>Resultados dos alunos </a:t>
            </a:r>
            <a:r>
              <a:rPr lang="pt-PT" dirty="0">
                <a:solidFill>
                  <a:srgbClr val="000000"/>
                </a:solidFill>
                <a:latin typeface="Arial" panose="020B0604020202020204" pitchFamily="34" charset="0"/>
              </a:rPr>
              <a:t>que beneficiaram de AE/APA </a:t>
            </a:r>
            <a:endParaRPr lang="pt-PT" dirty="0"/>
          </a:p>
        </p:txBody>
      </p:sp>
      <p:sp>
        <p:nvSpPr>
          <p:cNvPr id="7" name="Seta para a direita 6">
            <a:hlinkClick r:id="rId2" action="ppaction://hlinksldjump"/>
          </p:cNvPr>
          <p:cNvSpPr/>
          <p:nvPr/>
        </p:nvSpPr>
        <p:spPr>
          <a:xfrm rot="10800000">
            <a:off x="7348653" y="6253831"/>
            <a:ext cx="1405053" cy="4518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9" name="CaixaDeTexto 8"/>
          <p:cNvSpPr txBox="1"/>
          <p:nvPr/>
        </p:nvSpPr>
        <p:spPr>
          <a:xfrm>
            <a:off x="7620062" y="6370859"/>
            <a:ext cx="11336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100" b="1" dirty="0" smtClean="0"/>
              <a:t>Voltar ao índice</a:t>
            </a:r>
            <a:endParaRPr lang="pt-PT" sz="1100" b="1" dirty="0"/>
          </a:p>
        </p:txBody>
      </p:sp>
    </p:spTree>
    <p:extLst>
      <p:ext uri="{BB962C8B-B14F-4D97-AF65-F5344CB8AC3E}">
        <p14:creationId xmlns:p14="http://schemas.microsoft.com/office/powerpoint/2010/main" xmlns="" val="290901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5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669073" y="1028343"/>
            <a:ext cx="7995425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PT" dirty="0" smtClean="0">
                <a:solidFill>
                  <a:srgbClr val="000000"/>
                </a:solidFill>
                <a:latin typeface="Arial" panose="020B0604020202020204" pitchFamily="34" charset="0"/>
              </a:rPr>
              <a:t>	</a:t>
            </a:r>
            <a:endParaRPr lang="pt-PT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algn="just"/>
            <a:r>
              <a:rPr lang="pt-PT" sz="2400" dirty="0" smtClean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pt-PT" sz="2400" dirty="0">
                <a:solidFill>
                  <a:srgbClr val="000000"/>
                </a:solidFill>
                <a:latin typeface="Arial" panose="020B0604020202020204" pitchFamily="34" charset="0"/>
              </a:rPr>
              <a:t>“</a:t>
            </a:r>
            <a:r>
              <a:rPr lang="pt-PT" sz="2400" i="1" dirty="0">
                <a:solidFill>
                  <a:srgbClr val="000000"/>
                </a:solidFill>
                <a:latin typeface="Arial" panose="020B0604020202020204" pitchFamily="34" charset="0"/>
              </a:rPr>
              <a:t>Relatório de autoavaliação o documento que procede à identificação do grau de concretização dos objetivos fixados no projeto educativo, à avaliação das atividades realizadas pelo agrupamento… e da sua organização e gestão, designadamente no que diz respeito aos resultados escolares e à prestação do serviço educativo</a:t>
            </a:r>
            <a:r>
              <a:rPr lang="pt-PT" sz="2400" dirty="0" smtClean="0">
                <a:solidFill>
                  <a:srgbClr val="000000"/>
                </a:solidFill>
                <a:latin typeface="Arial" panose="020B0604020202020204" pitchFamily="34" charset="0"/>
              </a:rPr>
              <a:t>”.</a:t>
            </a:r>
          </a:p>
          <a:p>
            <a:pPr algn="just"/>
            <a:r>
              <a:rPr lang="pt-PT" dirty="0" smtClean="0">
                <a:solidFill>
                  <a:srgbClr val="000000"/>
                </a:solidFill>
                <a:latin typeface="Arial" panose="020B0604020202020204" pitchFamily="34" charset="0"/>
              </a:rPr>
              <a:t>	</a:t>
            </a:r>
          </a:p>
          <a:p>
            <a:pPr algn="just"/>
            <a:r>
              <a:rPr lang="pt-PT" dirty="0" smtClean="0">
                <a:solidFill>
                  <a:srgbClr val="000000"/>
                </a:solidFill>
                <a:latin typeface="Arial" panose="020B0604020202020204" pitchFamily="34" charset="0"/>
              </a:rPr>
              <a:t>	</a:t>
            </a:r>
          </a:p>
          <a:p>
            <a:pPr algn="just"/>
            <a:endParaRPr lang="pt-PT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algn="just"/>
            <a:endParaRPr lang="pt-PT" dirty="0" smtClean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algn="just"/>
            <a:endParaRPr lang="pt-PT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algn="just"/>
            <a:endParaRPr lang="pt-PT" dirty="0" smtClean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algn="just"/>
            <a:r>
              <a:rPr lang="pt-PT" sz="2400" dirty="0" smtClean="0">
                <a:solidFill>
                  <a:srgbClr val="000000"/>
                </a:solidFill>
                <a:latin typeface="Arial" panose="020B0604020202020204" pitchFamily="34" charset="0"/>
              </a:rPr>
              <a:t>Este </a:t>
            </a:r>
            <a:r>
              <a:rPr lang="pt-PT" sz="2400" dirty="0">
                <a:solidFill>
                  <a:srgbClr val="000000"/>
                </a:solidFill>
                <a:latin typeface="Arial" panose="020B0604020202020204" pitchFamily="34" charset="0"/>
              </a:rPr>
              <a:t>documento efetua também uma análise do grau de concretização das metas estabelecidas pelo Plano de Melhorias no âmbito do Programa TEIP3</a:t>
            </a:r>
            <a:r>
              <a:rPr lang="pt-PT" dirty="0">
                <a:solidFill>
                  <a:srgbClr val="000000"/>
                </a:solidFill>
                <a:latin typeface="Arial" panose="020B0604020202020204" pitchFamily="34" charset="0"/>
              </a:rPr>
              <a:t>. </a:t>
            </a:r>
            <a:endParaRPr lang="pt-PT" dirty="0"/>
          </a:p>
        </p:txBody>
      </p:sp>
      <p:sp>
        <p:nvSpPr>
          <p:cNvPr id="5" name="Retângulo 4"/>
          <p:cNvSpPr/>
          <p:nvPr/>
        </p:nvSpPr>
        <p:spPr>
          <a:xfrm>
            <a:off x="669073" y="4928817"/>
            <a:ext cx="83522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PT" dirty="0" smtClean="0">
                <a:solidFill>
                  <a:srgbClr val="000000"/>
                </a:solidFill>
                <a:latin typeface="Arial" panose="020B0604020202020204" pitchFamily="34" charset="0"/>
              </a:rPr>
              <a:t>	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xmlns="" val="577087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5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490654" y="541054"/>
            <a:ext cx="83968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dirty="0">
                <a:solidFill>
                  <a:srgbClr val="000000"/>
                </a:solidFill>
                <a:latin typeface="Arial" panose="020B0604020202020204" pitchFamily="34" charset="0"/>
              </a:rPr>
              <a:t>No 1.º ciclo regista-se um aumento na taxa de transição de 90,7% para </a:t>
            </a:r>
            <a:r>
              <a:rPr lang="pt-PT" b="1" dirty="0">
                <a:solidFill>
                  <a:srgbClr val="000000"/>
                </a:solidFill>
                <a:latin typeface="Arial" panose="020B0604020202020204" pitchFamily="34" charset="0"/>
              </a:rPr>
              <a:t>92,7%. </a:t>
            </a:r>
            <a:endParaRPr lang="pt-PT" dirty="0"/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654" y="1451440"/>
            <a:ext cx="8285356" cy="2821258"/>
          </a:xfrm>
          <a:prstGeom prst="rect">
            <a:avLst/>
          </a:prstGeom>
        </p:spPr>
      </p:pic>
      <p:sp>
        <p:nvSpPr>
          <p:cNvPr id="4" name="Retângulo 3"/>
          <p:cNvSpPr/>
          <p:nvPr/>
        </p:nvSpPr>
        <p:spPr>
          <a:xfrm>
            <a:off x="568713" y="4813753"/>
            <a:ext cx="831880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dirty="0" smtClean="0">
                <a:solidFill>
                  <a:srgbClr val="000000"/>
                </a:solidFill>
                <a:latin typeface="Arial" panose="020B0604020202020204" pitchFamily="34" charset="0"/>
              </a:rPr>
              <a:t>	Nos </a:t>
            </a:r>
            <a:r>
              <a:rPr lang="pt-PT" dirty="0">
                <a:solidFill>
                  <a:srgbClr val="000000"/>
                </a:solidFill>
                <a:latin typeface="Arial" panose="020B0604020202020204" pitchFamily="34" charset="0"/>
              </a:rPr>
              <a:t>2.º, 3.º e 4.º anos observa-se uma melhoria das taxas de transição com especial destaque para o 3.º ano</a:t>
            </a:r>
            <a:r>
              <a:rPr lang="pt-PT" dirty="0" smtClean="0">
                <a:solidFill>
                  <a:srgbClr val="000000"/>
                </a:solidFill>
                <a:latin typeface="Arial" panose="020B0604020202020204" pitchFamily="34" charset="0"/>
              </a:rPr>
              <a:t>.</a:t>
            </a:r>
          </a:p>
          <a:p>
            <a:endParaRPr lang="pt-PT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pt-PT" dirty="0" smtClean="0">
                <a:solidFill>
                  <a:srgbClr val="000000"/>
                </a:solidFill>
                <a:latin typeface="Arial" panose="020B0604020202020204" pitchFamily="34" charset="0"/>
              </a:rPr>
              <a:t>	 </a:t>
            </a:r>
            <a:r>
              <a:rPr lang="pt-PT" dirty="0">
                <a:solidFill>
                  <a:srgbClr val="000000"/>
                </a:solidFill>
                <a:latin typeface="Arial" panose="020B0604020202020204" pitchFamily="34" charset="0"/>
              </a:rPr>
              <a:t>No 1.º ano não há lugar a retenções. </a:t>
            </a:r>
            <a:endParaRPr lang="pt-PT" dirty="0"/>
          </a:p>
        </p:txBody>
      </p:sp>
      <p:sp>
        <p:nvSpPr>
          <p:cNvPr id="5" name="Seta para a direita 4">
            <a:hlinkClick r:id="rId3" action="ppaction://hlinksldjump"/>
          </p:cNvPr>
          <p:cNvSpPr/>
          <p:nvPr/>
        </p:nvSpPr>
        <p:spPr>
          <a:xfrm rot="10800000">
            <a:off x="7348653" y="6253831"/>
            <a:ext cx="1405053" cy="4518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6" name="CaixaDeTexto 5"/>
          <p:cNvSpPr txBox="1"/>
          <p:nvPr/>
        </p:nvSpPr>
        <p:spPr>
          <a:xfrm>
            <a:off x="7620062" y="6370859"/>
            <a:ext cx="11336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100" b="1" dirty="0" smtClean="0"/>
              <a:t>Voltar ao índice</a:t>
            </a:r>
            <a:endParaRPr lang="pt-PT" sz="1100" b="1" dirty="0"/>
          </a:p>
        </p:txBody>
      </p:sp>
    </p:spTree>
    <p:extLst>
      <p:ext uri="{BB962C8B-B14F-4D97-AF65-F5344CB8AC3E}">
        <p14:creationId xmlns:p14="http://schemas.microsoft.com/office/powerpoint/2010/main" xmlns="" val="3943721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5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713678" y="434899"/>
            <a:ext cx="81180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dirty="0">
                <a:solidFill>
                  <a:srgbClr val="000000"/>
                </a:solidFill>
                <a:latin typeface="Arial" panose="020B0604020202020204" pitchFamily="34" charset="0"/>
              </a:rPr>
              <a:t>No </a:t>
            </a:r>
            <a:r>
              <a:rPr lang="pt-PT" b="1" dirty="0">
                <a:solidFill>
                  <a:srgbClr val="000000"/>
                </a:solidFill>
                <a:latin typeface="Arial" panose="020B0604020202020204" pitchFamily="34" charset="0"/>
              </a:rPr>
              <a:t>2.º ciclo</a:t>
            </a:r>
            <a:r>
              <a:rPr lang="pt-PT" dirty="0">
                <a:solidFill>
                  <a:srgbClr val="000000"/>
                </a:solidFill>
                <a:latin typeface="Arial" panose="020B0604020202020204" pitchFamily="34" charset="0"/>
              </a:rPr>
              <a:t>, </a:t>
            </a:r>
            <a:r>
              <a:rPr lang="pt-PT" dirty="0" smtClean="0">
                <a:solidFill>
                  <a:srgbClr val="000000"/>
                </a:solidFill>
                <a:latin typeface="Arial" panose="020B0604020202020204" pitchFamily="34" charset="0"/>
              </a:rPr>
              <a:t>a taxa de transição </a:t>
            </a:r>
            <a:r>
              <a:rPr lang="pt-PT" dirty="0">
                <a:solidFill>
                  <a:srgbClr val="000000"/>
                </a:solidFill>
                <a:latin typeface="Arial" panose="020B0604020202020204" pitchFamily="34" charset="0"/>
              </a:rPr>
              <a:t>passou de 84,7% para </a:t>
            </a:r>
            <a:r>
              <a:rPr lang="pt-PT" b="1" dirty="0">
                <a:solidFill>
                  <a:srgbClr val="000000"/>
                </a:solidFill>
                <a:latin typeface="Arial" panose="020B0604020202020204" pitchFamily="34" charset="0"/>
              </a:rPr>
              <a:t>85,6% </a:t>
            </a:r>
            <a:endParaRPr lang="pt-PT" dirty="0"/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561" y="1698469"/>
            <a:ext cx="8274205" cy="2224401"/>
          </a:xfrm>
          <a:prstGeom prst="rect">
            <a:avLst/>
          </a:prstGeom>
        </p:spPr>
      </p:pic>
      <p:sp>
        <p:nvSpPr>
          <p:cNvPr id="4" name="Retângulo 3"/>
          <p:cNvSpPr/>
          <p:nvPr/>
        </p:nvSpPr>
        <p:spPr>
          <a:xfrm>
            <a:off x="557560" y="4729228"/>
            <a:ext cx="82742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dirty="0">
                <a:solidFill>
                  <a:srgbClr val="000000"/>
                </a:solidFill>
                <a:latin typeface="Arial" panose="020B0604020202020204" pitchFamily="34" charset="0"/>
              </a:rPr>
              <a:t>Regista-se um ligeiro aumento nas taxas de transição dos 5.º e 6.º anos em relação ao ano letivo anterior. </a:t>
            </a:r>
            <a:endParaRPr lang="pt-PT" dirty="0"/>
          </a:p>
        </p:txBody>
      </p:sp>
      <p:sp>
        <p:nvSpPr>
          <p:cNvPr id="5" name="Seta para a direita 4">
            <a:hlinkClick r:id="rId3" action="ppaction://hlinksldjump"/>
          </p:cNvPr>
          <p:cNvSpPr/>
          <p:nvPr/>
        </p:nvSpPr>
        <p:spPr>
          <a:xfrm rot="10800000">
            <a:off x="7348653" y="6253831"/>
            <a:ext cx="1405053" cy="4518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6" name="CaixaDeTexto 5"/>
          <p:cNvSpPr txBox="1"/>
          <p:nvPr/>
        </p:nvSpPr>
        <p:spPr>
          <a:xfrm>
            <a:off x="7620062" y="6370859"/>
            <a:ext cx="11336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100" b="1" dirty="0" smtClean="0"/>
              <a:t>Voltar ao índice</a:t>
            </a:r>
            <a:endParaRPr lang="pt-PT" sz="1100" b="1" dirty="0"/>
          </a:p>
        </p:txBody>
      </p:sp>
    </p:spTree>
    <p:extLst>
      <p:ext uri="{BB962C8B-B14F-4D97-AF65-F5344CB8AC3E}">
        <p14:creationId xmlns:p14="http://schemas.microsoft.com/office/powerpoint/2010/main" xmlns="" val="402109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5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1150067" y="389622"/>
            <a:ext cx="65790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dirty="0" smtClean="0">
                <a:solidFill>
                  <a:srgbClr val="000000"/>
                </a:solidFill>
                <a:latin typeface="Arial" panose="020B0604020202020204" pitchFamily="34" charset="0"/>
              </a:rPr>
              <a:t>No </a:t>
            </a:r>
            <a:r>
              <a:rPr lang="pt-PT" b="1" dirty="0">
                <a:solidFill>
                  <a:srgbClr val="000000"/>
                </a:solidFill>
                <a:latin typeface="Arial" panose="020B0604020202020204" pitchFamily="34" charset="0"/>
              </a:rPr>
              <a:t>3.º ciclo</a:t>
            </a:r>
            <a:r>
              <a:rPr lang="pt-PT" dirty="0" smtClean="0">
                <a:solidFill>
                  <a:srgbClr val="000000"/>
                </a:solidFill>
                <a:latin typeface="Arial" panose="020B0604020202020204" pitchFamily="34" charset="0"/>
              </a:rPr>
              <a:t>, a taxa de transição </a:t>
            </a:r>
            <a:r>
              <a:rPr lang="pt-PT" dirty="0">
                <a:solidFill>
                  <a:srgbClr val="000000"/>
                </a:solidFill>
                <a:latin typeface="Arial" panose="020B0604020202020204" pitchFamily="34" charset="0"/>
              </a:rPr>
              <a:t>passou de 82,1% para </a:t>
            </a:r>
            <a:r>
              <a:rPr lang="pt-PT" b="1" dirty="0">
                <a:solidFill>
                  <a:srgbClr val="000000"/>
                </a:solidFill>
                <a:latin typeface="Arial" panose="020B0604020202020204" pitchFamily="34" charset="0"/>
              </a:rPr>
              <a:t>78,7% </a:t>
            </a:r>
            <a:endParaRPr lang="pt-PT" dirty="0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8711" y="1427356"/>
            <a:ext cx="8361752" cy="2365221"/>
          </a:xfrm>
          <a:prstGeom prst="rect">
            <a:avLst/>
          </a:prstGeom>
        </p:spPr>
      </p:pic>
      <p:sp>
        <p:nvSpPr>
          <p:cNvPr id="6" name="Retângulo 5"/>
          <p:cNvSpPr/>
          <p:nvPr/>
        </p:nvSpPr>
        <p:spPr>
          <a:xfrm>
            <a:off x="568710" y="4619497"/>
            <a:ext cx="820729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dirty="0">
                <a:solidFill>
                  <a:srgbClr val="000000"/>
                </a:solidFill>
                <a:latin typeface="Arial" panose="020B0604020202020204" pitchFamily="34" charset="0"/>
              </a:rPr>
              <a:t>Verifica-se um ligeiro aumento na taxa de transição do 8.º ano de escolaridade a contrariar com os decréscimos nas taxas dos 7.º e 9.º anos em relação ao ano letivo transato. </a:t>
            </a:r>
            <a:endParaRPr lang="pt-PT" dirty="0"/>
          </a:p>
        </p:txBody>
      </p:sp>
      <p:sp>
        <p:nvSpPr>
          <p:cNvPr id="7" name="Seta para a direita 6">
            <a:hlinkClick r:id="rId3" action="ppaction://hlinksldjump"/>
          </p:cNvPr>
          <p:cNvSpPr/>
          <p:nvPr/>
        </p:nvSpPr>
        <p:spPr>
          <a:xfrm rot="10800000">
            <a:off x="7348653" y="6253831"/>
            <a:ext cx="1405053" cy="4518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8" name="CaixaDeTexto 7"/>
          <p:cNvSpPr txBox="1"/>
          <p:nvPr/>
        </p:nvSpPr>
        <p:spPr>
          <a:xfrm>
            <a:off x="7620062" y="6370859"/>
            <a:ext cx="11336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100" b="1" dirty="0" smtClean="0"/>
              <a:t>Voltar ao índice</a:t>
            </a:r>
            <a:endParaRPr lang="pt-PT" sz="1100" b="1" dirty="0"/>
          </a:p>
        </p:txBody>
      </p:sp>
    </p:spTree>
    <p:extLst>
      <p:ext uri="{BB962C8B-B14F-4D97-AF65-F5344CB8AC3E}">
        <p14:creationId xmlns:p14="http://schemas.microsoft.com/office/powerpoint/2010/main" xmlns="" val="2490249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5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2185640" y="373786"/>
            <a:ext cx="58209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dirty="0">
                <a:solidFill>
                  <a:srgbClr val="000000"/>
                </a:solidFill>
                <a:latin typeface="Segoe UI" panose="020B0502040204020203" pitchFamily="34" charset="0"/>
              </a:rPr>
              <a:t>Domínio 1 – sucesso escolar na avaliação externa </a:t>
            </a:r>
            <a:endParaRPr lang="pt-PT" dirty="0"/>
          </a:p>
        </p:txBody>
      </p:sp>
      <p:sp>
        <p:nvSpPr>
          <p:cNvPr id="3" name="Retângulo 2"/>
          <p:cNvSpPr/>
          <p:nvPr/>
        </p:nvSpPr>
        <p:spPr>
          <a:xfrm>
            <a:off x="468351" y="852167"/>
            <a:ext cx="848607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600" dirty="0">
                <a:solidFill>
                  <a:srgbClr val="000000"/>
                </a:solidFill>
                <a:latin typeface="Arial" panose="020B0604020202020204" pitchFamily="34" charset="0"/>
              </a:rPr>
              <a:t>Nos quadros seguintes estão refletidos os resultados dos nossos alunos nas provas finais do </a:t>
            </a:r>
            <a:r>
              <a:rPr lang="pt-PT" sz="1600" b="1" dirty="0" smtClean="0">
                <a:latin typeface="Arial" panose="020B0604020202020204" pitchFamily="34" charset="0"/>
              </a:rPr>
              <a:t>1.º ciclo </a:t>
            </a:r>
            <a:r>
              <a:rPr lang="pt-PT" sz="1600" dirty="0" smtClean="0">
                <a:solidFill>
                  <a:srgbClr val="000000"/>
                </a:solidFill>
                <a:latin typeface="Arial" panose="020B0604020202020204" pitchFamily="34" charset="0"/>
              </a:rPr>
              <a:t>(1.ª </a:t>
            </a:r>
            <a:r>
              <a:rPr lang="pt-PT" sz="1600" dirty="0">
                <a:solidFill>
                  <a:srgbClr val="000000"/>
                </a:solidFill>
                <a:latin typeface="Arial" panose="020B0604020202020204" pitchFamily="34" charset="0"/>
              </a:rPr>
              <a:t>fase) nas disciplinas de português e matemática desde o ano letivo 2010 / 2011 onde se juntaram os dados dos dois agrupamentos nessa altura separados. </a:t>
            </a:r>
            <a:endParaRPr lang="pt-PT" sz="1600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77" y="1929385"/>
            <a:ext cx="8362846" cy="4016231"/>
          </a:xfrm>
          <a:prstGeom prst="rect">
            <a:avLst/>
          </a:prstGeom>
        </p:spPr>
      </p:pic>
      <p:sp>
        <p:nvSpPr>
          <p:cNvPr id="5" name="Retângulo 4"/>
          <p:cNvSpPr/>
          <p:nvPr/>
        </p:nvSpPr>
        <p:spPr>
          <a:xfrm>
            <a:off x="491080" y="5945616"/>
            <a:ext cx="836284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600" dirty="0">
                <a:solidFill>
                  <a:srgbClr val="000000"/>
                </a:solidFill>
                <a:latin typeface="Arial" panose="020B0604020202020204" pitchFamily="34" charset="0"/>
              </a:rPr>
              <a:t>Observa-se um agravamento na diferença entre a taxa de sucesso do agrupamento e a taxa de sucesso nacional em relação ao ano letivo passado. </a:t>
            </a:r>
            <a:endParaRPr lang="pt-PT" sz="1600" dirty="0" smtClean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pt-PT" sz="1600" dirty="0" smtClean="0">
                <a:solidFill>
                  <a:srgbClr val="FF0000"/>
                </a:solidFill>
                <a:latin typeface="Arial" panose="020B0604020202020204" pitchFamily="34" charset="0"/>
              </a:rPr>
              <a:t>Ambas </a:t>
            </a:r>
            <a:r>
              <a:rPr lang="pt-PT" sz="1600" dirty="0">
                <a:solidFill>
                  <a:srgbClr val="FF0000"/>
                </a:solidFill>
                <a:latin typeface="Arial" panose="020B0604020202020204" pitchFamily="34" charset="0"/>
              </a:rPr>
              <a:t>as submetas não foram atingidas</a:t>
            </a:r>
            <a:r>
              <a:rPr lang="pt-PT" sz="1600" dirty="0">
                <a:solidFill>
                  <a:srgbClr val="000000"/>
                </a:solidFill>
                <a:latin typeface="Arial" panose="020B0604020202020204" pitchFamily="34" charset="0"/>
              </a:rPr>
              <a:t>. </a:t>
            </a:r>
            <a:endParaRPr lang="pt-PT" sz="1600" dirty="0"/>
          </a:p>
        </p:txBody>
      </p:sp>
      <p:sp>
        <p:nvSpPr>
          <p:cNvPr id="6" name="Seta para a direita 5">
            <a:hlinkClick r:id="rId3" action="ppaction://hlinksldjump"/>
          </p:cNvPr>
          <p:cNvSpPr/>
          <p:nvPr/>
        </p:nvSpPr>
        <p:spPr>
          <a:xfrm rot="10800000">
            <a:off x="7348653" y="6253831"/>
            <a:ext cx="1405053" cy="4518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7" name="CaixaDeTexto 6"/>
          <p:cNvSpPr txBox="1"/>
          <p:nvPr/>
        </p:nvSpPr>
        <p:spPr>
          <a:xfrm>
            <a:off x="7620062" y="6370859"/>
            <a:ext cx="11336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100" b="1" dirty="0" smtClean="0"/>
              <a:t>Voltar ao índice</a:t>
            </a:r>
            <a:endParaRPr lang="pt-PT" sz="1100" b="1" dirty="0"/>
          </a:p>
        </p:txBody>
      </p:sp>
    </p:spTree>
    <p:extLst>
      <p:ext uri="{BB962C8B-B14F-4D97-AF65-F5344CB8AC3E}">
        <p14:creationId xmlns:p14="http://schemas.microsoft.com/office/powerpoint/2010/main" xmlns="" val="3614119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5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146" y="367293"/>
            <a:ext cx="8513885" cy="4494639"/>
          </a:xfrm>
          <a:prstGeom prst="rect">
            <a:avLst/>
          </a:prstGeom>
        </p:spPr>
      </p:pic>
      <p:sp>
        <p:nvSpPr>
          <p:cNvPr id="3" name="Retângulo 2"/>
          <p:cNvSpPr/>
          <p:nvPr/>
        </p:nvSpPr>
        <p:spPr>
          <a:xfrm>
            <a:off x="409748" y="4861932"/>
            <a:ext cx="839668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dirty="0">
                <a:solidFill>
                  <a:srgbClr val="000000"/>
                </a:solidFill>
                <a:latin typeface="Arial" panose="020B0604020202020204" pitchFamily="34" charset="0"/>
              </a:rPr>
              <a:t>Verifica-se uma ligeira melhoria na diferença entre a taxa de sucesso do agrupamento e a taxa de sucesso nacional bem como entre a diferença do valor médio do agrupamento e o valor médio nacional em relação ao ano letivo transato</a:t>
            </a:r>
            <a:r>
              <a:rPr lang="pt-PT" dirty="0" smtClean="0">
                <a:solidFill>
                  <a:srgbClr val="000000"/>
                </a:solidFill>
                <a:latin typeface="Arial" panose="020B0604020202020204" pitchFamily="34" charset="0"/>
              </a:rPr>
              <a:t>.</a:t>
            </a:r>
          </a:p>
          <a:p>
            <a:endParaRPr lang="pt-PT" dirty="0" smtClean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pt-PT" dirty="0" smtClean="0">
                <a:solidFill>
                  <a:srgbClr val="00B050"/>
                </a:solidFill>
                <a:latin typeface="Arial" panose="020B0604020202020204" pitchFamily="34" charset="0"/>
              </a:rPr>
              <a:t>Ambas </a:t>
            </a:r>
            <a:r>
              <a:rPr lang="pt-PT" dirty="0">
                <a:solidFill>
                  <a:srgbClr val="00B050"/>
                </a:solidFill>
                <a:latin typeface="Arial" panose="020B0604020202020204" pitchFamily="34" charset="0"/>
              </a:rPr>
              <a:t>as submetas foram atingidas. </a:t>
            </a:r>
            <a:endParaRPr lang="pt-PT" dirty="0">
              <a:solidFill>
                <a:srgbClr val="00B050"/>
              </a:solidFill>
            </a:endParaRPr>
          </a:p>
        </p:txBody>
      </p:sp>
      <p:sp>
        <p:nvSpPr>
          <p:cNvPr id="4" name="Seta para a direita 3">
            <a:hlinkClick r:id="rId3" action="ppaction://hlinksldjump"/>
          </p:cNvPr>
          <p:cNvSpPr/>
          <p:nvPr/>
        </p:nvSpPr>
        <p:spPr>
          <a:xfrm rot="10800000">
            <a:off x="7348653" y="6253831"/>
            <a:ext cx="1405053" cy="4518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xmlns="" val="2356119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5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464" y="1493592"/>
            <a:ext cx="8274793" cy="4015109"/>
          </a:xfrm>
          <a:prstGeom prst="rect">
            <a:avLst/>
          </a:prstGeom>
        </p:spPr>
      </p:pic>
      <p:sp>
        <p:nvSpPr>
          <p:cNvPr id="3" name="Retângulo 2"/>
          <p:cNvSpPr/>
          <p:nvPr/>
        </p:nvSpPr>
        <p:spPr>
          <a:xfrm>
            <a:off x="2185640" y="373786"/>
            <a:ext cx="58209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dirty="0">
                <a:solidFill>
                  <a:srgbClr val="000000"/>
                </a:solidFill>
                <a:latin typeface="Segoe UI" panose="020B0502040204020203" pitchFamily="34" charset="0"/>
              </a:rPr>
              <a:t>Domínio 1 – sucesso escolar na avaliação externa </a:t>
            </a:r>
            <a:endParaRPr lang="pt-PT" dirty="0"/>
          </a:p>
        </p:txBody>
      </p:sp>
      <p:sp>
        <p:nvSpPr>
          <p:cNvPr id="4" name="Retângulo 3"/>
          <p:cNvSpPr/>
          <p:nvPr/>
        </p:nvSpPr>
        <p:spPr>
          <a:xfrm>
            <a:off x="418464" y="743118"/>
            <a:ext cx="848607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600" dirty="0">
                <a:solidFill>
                  <a:srgbClr val="000000"/>
                </a:solidFill>
                <a:latin typeface="Arial" panose="020B0604020202020204" pitchFamily="34" charset="0"/>
              </a:rPr>
              <a:t>Nos quadros seguintes estão refletidos os resultados dos nossos alunos nas provas finais do </a:t>
            </a:r>
            <a:r>
              <a:rPr lang="pt-PT" sz="1600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2.º ciclo </a:t>
            </a:r>
            <a:r>
              <a:rPr lang="pt-PT" sz="1600" dirty="0" smtClean="0">
                <a:solidFill>
                  <a:srgbClr val="000000"/>
                </a:solidFill>
                <a:latin typeface="Arial" panose="020B0604020202020204" pitchFamily="34" charset="0"/>
              </a:rPr>
              <a:t>(1.ª </a:t>
            </a:r>
            <a:r>
              <a:rPr lang="pt-PT" sz="1600" dirty="0">
                <a:solidFill>
                  <a:srgbClr val="000000"/>
                </a:solidFill>
                <a:latin typeface="Arial" panose="020B0604020202020204" pitchFamily="34" charset="0"/>
              </a:rPr>
              <a:t>fase) nas disciplinas de português e matemática desde o ano letivo 2010 / 2011 onde se juntaram os dados dos dois agrupamentos nessa altura separados. </a:t>
            </a:r>
            <a:endParaRPr lang="pt-PT" sz="1600" dirty="0"/>
          </a:p>
        </p:txBody>
      </p:sp>
      <p:sp>
        <p:nvSpPr>
          <p:cNvPr id="5" name="Retângulo 4"/>
          <p:cNvSpPr/>
          <p:nvPr/>
        </p:nvSpPr>
        <p:spPr>
          <a:xfrm>
            <a:off x="524107" y="5508701"/>
            <a:ext cx="827479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600" dirty="0">
                <a:solidFill>
                  <a:srgbClr val="000000"/>
                </a:solidFill>
                <a:latin typeface="Arial" panose="020B0604020202020204" pitchFamily="34" charset="0"/>
              </a:rPr>
              <a:t>Há uma melhoria na diferença entre a taxa de sucesso do agrupamento e a taxa de sucesso nacional em relação ao ano letivo anterior a contrastar com um agravamento na diferença entre o valor médio do agrupamento e o valor médio nacional</a:t>
            </a:r>
            <a:r>
              <a:rPr lang="pt-PT" sz="1600" dirty="0" smtClean="0">
                <a:solidFill>
                  <a:srgbClr val="000000"/>
                </a:solidFill>
                <a:latin typeface="Arial" panose="020B0604020202020204" pitchFamily="34" charset="0"/>
              </a:rPr>
              <a:t>.</a:t>
            </a:r>
          </a:p>
          <a:p>
            <a:endParaRPr lang="pt-PT" sz="1600" dirty="0" smtClean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pt-PT" sz="1600" dirty="0" smtClean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pt-PT" sz="1600" dirty="0">
                <a:solidFill>
                  <a:srgbClr val="FF0000"/>
                </a:solidFill>
                <a:latin typeface="Arial" panose="020B0604020202020204" pitchFamily="34" charset="0"/>
              </a:rPr>
              <a:t>Ambas as submetas não foram atingidas. </a:t>
            </a:r>
            <a:endParaRPr lang="pt-PT" sz="1600" dirty="0">
              <a:solidFill>
                <a:srgbClr val="FF0000"/>
              </a:solidFill>
            </a:endParaRPr>
          </a:p>
        </p:txBody>
      </p:sp>
      <p:sp>
        <p:nvSpPr>
          <p:cNvPr id="6" name="Seta para a direita 5">
            <a:hlinkClick r:id="rId3" action="ppaction://hlinksldjump"/>
          </p:cNvPr>
          <p:cNvSpPr/>
          <p:nvPr/>
        </p:nvSpPr>
        <p:spPr>
          <a:xfrm rot="10800000">
            <a:off x="7348653" y="6253831"/>
            <a:ext cx="1405053" cy="4518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7" name="CaixaDeTexto 6"/>
          <p:cNvSpPr txBox="1"/>
          <p:nvPr/>
        </p:nvSpPr>
        <p:spPr>
          <a:xfrm>
            <a:off x="7620062" y="6370859"/>
            <a:ext cx="11336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100" b="1" dirty="0" smtClean="0"/>
              <a:t>Voltar ao índice</a:t>
            </a:r>
            <a:endParaRPr lang="pt-PT" sz="1100" b="1" dirty="0"/>
          </a:p>
        </p:txBody>
      </p:sp>
    </p:spTree>
    <p:extLst>
      <p:ext uri="{BB962C8B-B14F-4D97-AF65-F5344CB8AC3E}">
        <p14:creationId xmlns:p14="http://schemas.microsoft.com/office/powerpoint/2010/main" xmlns="" val="4072673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5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494" y="308517"/>
            <a:ext cx="8581996" cy="4486507"/>
          </a:xfrm>
          <a:prstGeom prst="rect">
            <a:avLst/>
          </a:prstGeom>
        </p:spPr>
      </p:pic>
      <p:sp>
        <p:nvSpPr>
          <p:cNvPr id="3" name="Retângulo 2"/>
          <p:cNvSpPr/>
          <p:nvPr/>
        </p:nvSpPr>
        <p:spPr>
          <a:xfrm>
            <a:off x="602166" y="5237499"/>
            <a:ext cx="83773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dirty="0">
                <a:solidFill>
                  <a:srgbClr val="000000"/>
                </a:solidFill>
                <a:latin typeface="Arial" panose="020B0604020202020204" pitchFamily="34" charset="0"/>
              </a:rPr>
              <a:t>Observa-se uma melhoria em ambos os indicadores em relação ao ano letivo transato</a:t>
            </a:r>
            <a:r>
              <a:rPr lang="pt-PT" dirty="0" smtClean="0">
                <a:solidFill>
                  <a:srgbClr val="000000"/>
                </a:solidFill>
                <a:latin typeface="Arial" panose="020B0604020202020204" pitchFamily="34" charset="0"/>
              </a:rPr>
              <a:t>.</a:t>
            </a:r>
          </a:p>
          <a:p>
            <a:endParaRPr lang="pt-PT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pt-PT" dirty="0" smtClean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pt-PT" dirty="0">
                <a:solidFill>
                  <a:srgbClr val="00B050"/>
                </a:solidFill>
                <a:latin typeface="Arial" panose="020B0604020202020204" pitchFamily="34" charset="0"/>
              </a:rPr>
              <a:t>Ambas as submetas foram superadas. </a:t>
            </a:r>
            <a:endParaRPr lang="pt-PT" dirty="0">
              <a:solidFill>
                <a:srgbClr val="00B050"/>
              </a:solidFill>
            </a:endParaRPr>
          </a:p>
        </p:txBody>
      </p:sp>
      <p:sp>
        <p:nvSpPr>
          <p:cNvPr id="4" name="Seta para a direita 3">
            <a:hlinkClick r:id="rId3" action="ppaction://hlinksldjump"/>
          </p:cNvPr>
          <p:cNvSpPr/>
          <p:nvPr/>
        </p:nvSpPr>
        <p:spPr>
          <a:xfrm rot="10800000">
            <a:off x="7348653" y="6253831"/>
            <a:ext cx="1405053" cy="4518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xmlns="" val="3143082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5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098" y="1664552"/>
            <a:ext cx="8402535" cy="4334804"/>
          </a:xfrm>
          <a:prstGeom prst="rect">
            <a:avLst/>
          </a:prstGeom>
        </p:spPr>
      </p:pic>
      <p:sp>
        <p:nvSpPr>
          <p:cNvPr id="5" name="Retângulo 4"/>
          <p:cNvSpPr/>
          <p:nvPr/>
        </p:nvSpPr>
        <p:spPr>
          <a:xfrm>
            <a:off x="2185640" y="373786"/>
            <a:ext cx="58209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dirty="0">
                <a:solidFill>
                  <a:srgbClr val="000000"/>
                </a:solidFill>
                <a:latin typeface="Segoe UI" panose="020B0502040204020203" pitchFamily="34" charset="0"/>
              </a:rPr>
              <a:t>Domínio 1 – sucesso escolar na avaliação externa </a:t>
            </a:r>
            <a:endParaRPr lang="pt-PT" dirty="0"/>
          </a:p>
        </p:txBody>
      </p:sp>
      <p:sp>
        <p:nvSpPr>
          <p:cNvPr id="7" name="Retângulo 6"/>
          <p:cNvSpPr/>
          <p:nvPr/>
        </p:nvSpPr>
        <p:spPr>
          <a:xfrm>
            <a:off x="847493" y="743118"/>
            <a:ext cx="785045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600" dirty="0">
                <a:solidFill>
                  <a:srgbClr val="000000"/>
                </a:solidFill>
                <a:latin typeface="Arial" panose="020B0604020202020204" pitchFamily="34" charset="0"/>
              </a:rPr>
              <a:t>Nos quadros seguintes estão refletidos os resultados dos nossos alunos nas provas finais do </a:t>
            </a:r>
            <a:r>
              <a:rPr lang="pt-PT" sz="1600" b="1" dirty="0">
                <a:solidFill>
                  <a:srgbClr val="000000"/>
                </a:solidFill>
                <a:latin typeface="Arial" panose="020B0604020202020204" pitchFamily="34" charset="0"/>
              </a:rPr>
              <a:t>2.º ciclo </a:t>
            </a:r>
            <a:r>
              <a:rPr lang="pt-PT" sz="1600" dirty="0">
                <a:solidFill>
                  <a:srgbClr val="000000"/>
                </a:solidFill>
                <a:latin typeface="Arial" panose="020B0604020202020204" pitchFamily="34" charset="0"/>
              </a:rPr>
              <a:t>(1.ª fase) nas disciplinas de português e matemática desde o ano letivo 2010 / 2011 onde se juntaram os dados dos dois agrupamentos nessa altura separados. </a:t>
            </a:r>
            <a:endParaRPr lang="pt-PT" sz="1600" dirty="0"/>
          </a:p>
        </p:txBody>
      </p:sp>
      <p:sp>
        <p:nvSpPr>
          <p:cNvPr id="8" name="Retângulo 7"/>
          <p:cNvSpPr/>
          <p:nvPr/>
        </p:nvSpPr>
        <p:spPr>
          <a:xfrm>
            <a:off x="524107" y="5895421"/>
            <a:ext cx="817384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600" dirty="0">
                <a:solidFill>
                  <a:srgbClr val="000000"/>
                </a:solidFill>
                <a:latin typeface="Arial" panose="020B0604020202020204" pitchFamily="34" charset="0"/>
              </a:rPr>
              <a:t>Verifica-se um agravamento na diferença entre as taxas de sucesso </a:t>
            </a:r>
            <a:endParaRPr lang="pt-PT" sz="1600" dirty="0" smtClean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pt-PT" sz="1600" dirty="0" smtClean="0">
                <a:solidFill>
                  <a:srgbClr val="000000"/>
                </a:solidFill>
                <a:latin typeface="Arial" panose="020B0604020202020204" pitchFamily="34" charset="0"/>
              </a:rPr>
              <a:t>(</a:t>
            </a:r>
            <a:r>
              <a:rPr lang="pt-PT" sz="1600" dirty="0">
                <a:solidFill>
                  <a:srgbClr val="000000"/>
                </a:solidFill>
                <a:latin typeface="Arial" panose="020B0604020202020204" pitchFamily="34" charset="0"/>
              </a:rPr>
              <a:t>agrupamento e nacional</a:t>
            </a:r>
            <a:r>
              <a:rPr lang="pt-PT" sz="1600" dirty="0" smtClean="0">
                <a:solidFill>
                  <a:srgbClr val="000000"/>
                </a:solidFill>
                <a:latin typeface="Arial" panose="020B0604020202020204" pitchFamily="34" charset="0"/>
              </a:rPr>
              <a:t>).</a:t>
            </a:r>
          </a:p>
          <a:p>
            <a:r>
              <a:rPr lang="pt-PT" sz="1600" dirty="0" smtClean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pt-PT" sz="1600" dirty="0">
                <a:solidFill>
                  <a:srgbClr val="FF0000"/>
                </a:solidFill>
                <a:latin typeface="Arial" panose="020B0604020202020204" pitchFamily="34" charset="0"/>
              </a:rPr>
              <a:t>Ambas as submetas não foram atingidas. </a:t>
            </a:r>
            <a:endParaRPr lang="pt-PT" sz="1600" dirty="0">
              <a:solidFill>
                <a:srgbClr val="FF0000"/>
              </a:solidFill>
            </a:endParaRPr>
          </a:p>
        </p:txBody>
      </p:sp>
      <p:sp>
        <p:nvSpPr>
          <p:cNvPr id="6" name="Seta para a direita 5">
            <a:hlinkClick r:id="rId3" action="ppaction://hlinksldjump"/>
          </p:cNvPr>
          <p:cNvSpPr/>
          <p:nvPr/>
        </p:nvSpPr>
        <p:spPr>
          <a:xfrm rot="10800000">
            <a:off x="7348653" y="6253831"/>
            <a:ext cx="1405053" cy="4518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9" name="CaixaDeTexto 8"/>
          <p:cNvSpPr txBox="1"/>
          <p:nvPr/>
        </p:nvSpPr>
        <p:spPr>
          <a:xfrm>
            <a:off x="7620062" y="6370859"/>
            <a:ext cx="11336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100" b="1" dirty="0" smtClean="0"/>
              <a:t>Voltar ao índice</a:t>
            </a:r>
            <a:endParaRPr lang="pt-PT" sz="1100" b="1" dirty="0"/>
          </a:p>
        </p:txBody>
      </p:sp>
    </p:spTree>
    <p:extLst>
      <p:ext uri="{BB962C8B-B14F-4D97-AF65-F5344CB8AC3E}">
        <p14:creationId xmlns:p14="http://schemas.microsoft.com/office/powerpoint/2010/main" xmlns="" val="1203131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5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024" y="412014"/>
            <a:ext cx="8414279" cy="4449918"/>
          </a:xfrm>
          <a:prstGeom prst="rect">
            <a:avLst/>
          </a:prstGeom>
        </p:spPr>
      </p:pic>
      <p:sp>
        <p:nvSpPr>
          <p:cNvPr id="3" name="Retângulo 2"/>
          <p:cNvSpPr/>
          <p:nvPr/>
        </p:nvSpPr>
        <p:spPr>
          <a:xfrm>
            <a:off x="557561" y="4960500"/>
            <a:ext cx="825874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dirty="0">
                <a:solidFill>
                  <a:srgbClr val="00B050"/>
                </a:solidFill>
                <a:latin typeface="Arial" panose="020B0604020202020204" pitchFamily="34" charset="0"/>
              </a:rPr>
              <a:t>Embora as submetas tenham sido atingidas</a:t>
            </a:r>
            <a:r>
              <a:rPr lang="pt-PT" dirty="0">
                <a:solidFill>
                  <a:srgbClr val="000000"/>
                </a:solidFill>
                <a:latin typeface="Arial" panose="020B0604020202020204" pitchFamily="34" charset="0"/>
              </a:rPr>
              <a:t>, observa-se, uma diminuição significativa da diferença entre a taxa de sucesso do agrupamento e a taxa de sucesso nacional em relação aos anos letivos anteriores. </a:t>
            </a:r>
            <a:endParaRPr lang="pt-PT" dirty="0"/>
          </a:p>
        </p:txBody>
      </p:sp>
      <p:sp>
        <p:nvSpPr>
          <p:cNvPr id="4" name="Seta para a direita 3">
            <a:hlinkClick r:id="rId3" action="ppaction://hlinksldjump"/>
          </p:cNvPr>
          <p:cNvSpPr/>
          <p:nvPr/>
        </p:nvSpPr>
        <p:spPr>
          <a:xfrm rot="10800000">
            <a:off x="7348653" y="6253831"/>
            <a:ext cx="1405053" cy="4518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5" name="CaixaDeTexto 4"/>
          <p:cNvSpPr txBox="1"/>
          <p:nvPr/>
        </p:nvSpPr>
        <p:spPr>
          <a:xfrm>
            <a:off x="7620062" y="6370859"/>
            <a:ext cx="11336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100" b="1" dirty="0" smtClean="0"/>
              <a:t>Voltar ao índice</a:t>
            </a:r>
            <a:endParaRPr lang="pt-PT" sz="1100" b="1" dirty="0"/>
          </a:p>
        </p:txBody>
      </p:sp>
    </p:spTree>
    <p:extLst>
      <p:ext uri="{BB962C8B-B14F-4D97-AF65-F5344CB8AC3E}">
        <p14:creationId xmlns:p14="http://schemas.microsoft.com/office/powerpoint/2010/main" xmlns="" val="886489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5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2784562" y="835671"/>
            <a:ext cx="37978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dirty="0">
                <a:solidFill>
                  <a:srgbClr val="000000"/>
                </a:solidFill>
                <a:latin typeface="Segoe UI" panose="020B0502040204020203" pitchFamily="34" charset="0"/>
              </a:rPr>
              <a:t>Resultados da avaliação da 2.ª Fase </a:t>
            </a:r>
            <a:endParaRPr lang="pt-PT" dirty="0"/>
          </a:p>
        </p:txBody>
      </p:sp>
      <p:sp>
        <p:nvSpPr>
          <p:cNvPr id="3" name="Retângulo 2"/>
          <p:cNvSpPr/>
          <p:nvPr/>
        </p:nvSpPr>
        <p:spPr>
          <a:xfrm>
            <a:off x="2185640" y="373786"/>
            <a:ext cx="58209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dirty="0">
                <a:solidFill>
                  <a:srgbClr val="000000"/>
                </a:solidFill>
                <a:latin typeface="Segoe UI" panose="020B0502040204020203" pitchFamily="34" charset="0"/>
              </a:rPr>
              <a:t>Domínio 1 – sucesso escolar na avaliação externa </a:t>
            </a:r>
            <a:endParaRPr lang="pt-PT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6959" y="1297556"/>
            <a:ext cx="6829617" cy="3141624"/>
          </a:xfrm>
          <a:prstGeom prst="rect">
            <a:avLst/>
          </a:prstGeom>
        </p:spPr>
      </p:pic>
      <p:sp>
        <p:nvSpPr>
          <p:cNvPr id="5" name="Retângulo 4"/>
          <p:cNvSpPr/>
          <p:nvPr/>
        </p:nvSpPr>
        <p:spPr>
          <a:xfrm>
            <a:off x="1176959" y="4531733"/>
            <a:ext cx="769941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dirty="0">
                <a:solidFill>
                  <a:srgbClr val="000000"/>
                </a:solidFill>
                <a:latin typeface="Arial" panose="020B0604020202020204" pitchFamily="34" charset="0"/>
              </a:rPr>
              <a:t>No total foram </a:t>
            </a:r>
            <a:r>
              <a:rPr lang="pt-PT" b="1" dirty="0">
                <a:solidFill>
                  <a:srgbClr val="000000"/>
                </a:solidFill>
                <a:latin typeface="Arial" panose="020B0604020202020204" pitchFamily="34" charset="0"/>
              </a:rPr>
              <a:t>doze </a:t>
            </a:r>
            <a:r>
              <a:rPr lang="pt-PT" dirty="0">
                <a:solidFill>
                  <a:srgbClr val="000000"/>
                </a:solidFill>
                <a:latin typeface="Arial" panose="020B0604020202020204" pitchFamily="34" charset="0"/>
              </a:rPr>
              <a:t>os alunos que conseguiram ficar aprovados na avaliação realizada na 2.ª fase (</a:t>
            </a:r>
            <a:r>
              <a:rPr lang="pt-PT" b="1" dirty="0">
                <a:solidFill>
                  <a:srgbClr val="000000"/>
                </a:solidFill>
                <a:latin typeface="Arial" panose="020B0604020202020204" pitchFamily="34" charset="0"/>
              </a:rPr>
              <a:t>três </a:t>
            </a:r>
            <a:r>
              <a:rPr lang="pt-PT" dirty="0">
                <a:solidFill>
                  <a:srgbClr val="000000"/>
                </a:solidFill>
                <a:latin typeface="Arial" panose="020B0604020202020204" pitchFamily="34" charset="0"/>
              </a:rPr>
              <a:t>do 4.º ano e </a:t>
            </a:r>
            <a:r>
              <a:rPr lang="pt-PT" b="1" dirty="0">
                <a:solidFill>
                  <a:srgbClr val="000000"/>
                </a:solidFill>
                <a:latin typeface="Arial" panose="020B0604020202020204" pitchFamily="34" charset="0"/>
              </a:rPr>
              <a:t>nove </a:t>
            </a:r>
            <a:r>
              <a:rPr lang="pt-PT" dirty="0">
                <a:solidFill>
                  <a:srgbClr val="000000"/>
                </a:solidFill>
                <a:latin typeface="Arial" panose="020B0604020202020204" pitchFamily="34" charset="0"/>
              </a:rPr>
              <a:t>do 6.º ano</a:t>
            </a:r>
            <a:r>
              <a:rPr lang="pt-PT" dirty="0" smtClean="0">
                <a:solidFill>
                  <a:srgbClr val="000000"/>
                </a:solidFill>
                <a:latin typeface="Arial" panose="020B0604020202020204" pitchFamily="34" charset="0"/>
              </a:rPr>
              <a:t>).</a:t>
            </a:r>
          </a:p>
          <a:p>
            <a:r>
              <a:rPr lang="pt-PT" dirty="0" smtClean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pt-PT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pt-PT" dirty="0">
                <a:solidFill>
                  <a:srgbClr val="000000"/>
                </a:solidFill>
                <a:latin typeface="Arial" panose="020B0604020202020204" pitchFamily="34" charset="0"/>
              </a:rPr>
              <a:t>No 9.º ano, a 2.ª fase irá ocorrer em setembro com a realização das provas de equivalência à frequência. </a:t>
            </a:r>
            <a:endParaRPr lang="pt-PT" dirty="0"/>
          </a:p>
        </p:txBody>
      </p:sp>
      <p:sp>
        <p:nvSpPr>
          <p:cNvPr id="6" name="Seta para a direita 5">
            <a:hlinkClick r:id="rId3" action="ppaction://hlinksldjump"/>
          </p:cNvPr>
          <p:cNvSpPr/>
          <p:nvPr/>
        </p:nvSpPr>
        <p:spPr>
          <a:xfrm rot="10800000">
            <a:off x="7348653" y="6253831"/>
            <a:ext cx="1405053" cy="4518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7" name="CaixaDeTexto 6"/>
          <p:cNvSpPr txBox="1"/>
          <p:nvPr/>
        </p:nvSpPr>
        <p:spPr>
          <a:xfrm>
            <a:off x="7620062" y="6370859"/>
            <a:ext cx="11336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100" b="1" dirty="0" smtClean="0"/>
              <a:t>Voltar ao índice</a:t>
            </a:r>
            <a:endParaRPr lang="pt-PT" sz="1100" b="1" dirty="0"/>
          </a:p>
        </p:txBody>
      </p:sp>
    </p:spTree>
    <p:extLst>
      <p:ext uri="{BB962C8B-B14F-4D97-AF65-F5344CB8AC3E}">
        <p14:creationId xmlns:p14="http://schemas.microsoft.com/office/powerpoint/2010/main" xmlns="" val="1907197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5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512956" y="847470"/>
            <a:ext cx="8352264" cy="49244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pt-PT" dirty="0" smtClean="0">
                <a:solidFill>
                  <a:srgbClr val="000000"/>
                </a:solidFill>
                <a:latin typeface="Arial" panose="020B0604020202020204" pitchFamily="34" charset="0"/>
              </a:rPr>
              <a:t>			</a:t>
            </a:r>
            <a:r>
              <a:rPr lang="pt-PT" sz="2800" u="sng" dirty="0" smtClean="0">
                <a:solidFill>
                  <a:srgbClr val="000000"/>
                </a:solidFill>
                <a:latin typeface="Arial" panose="020B0604020202020204" pitchFamily="34" charset="0"/>
              </a:rPr>
              <a:t>População escolar: </a:t>
            </a:r>
            <a:r>
              <a:rPr lang="pt-PT" sz="2800" b="1" u="sng" dirty="0">
                <a:solidFill>
                  <a:srgbClr val="000000"/>
                </a:solidFill>
                <a:latin typeface="Arial" panose="020B0604020202020204" pitchFamily="34" charset="0"/>
              </a:rPr>
              <a:t>1985 </a:t>
            </a:r>
            <a:r>
              <a:rPr lang="pt-PT" sz="2800" u="sng" dirty="0" smtClean="0">
                <a:solidFill>
                  <a:srgbClr val="000000"/>
                </a:solidFill>
                <a:latin typeface="Arial" panose="020B0604020202020204" pitchFamily="34" charset="0"/>
              </a:rPr>
              <a:t>alunos</a:t>
            </a:r>
          </a:p>
          <a:p>
            <a:pPr algn="just"/>
            <a:endParaRPr lang="pt-PT" sz="2800" dirty="0" smtClean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algn="just"/>
            <a:endParaRPr lang="pt-PT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pt-PT" sz="2400" dirty="0" smtClean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pt-PT" sz="2400" b="1" dirty="0">
                <a:solidFill>
                  <a:srgbClr val="000000"/>
                </a:solidFill>
                <a:latin typeface="Arial" panose="020B0604020202020204" pitchFamily="34" charset="0"/>
              </a:rPr>
              <a:t>324 </a:t>
            </a:r>
            <a:r>
              <a:rPr lang="pt-PT" sz="2400" dirty="0">
                <a:solidFill>
                  <a:srgbClr val="000000"/>
                </a:solidFill>
                <a:latin typeface="Arial" panose="020B0604020202020204" pitchFamily="34" charset="0"/>
              </a:rPr>
              <a:t>crianças da educação pré-escolar (16 salas</a:t>
            </a:r>
            <a:r>
              <a:rPr lang="pt-PT" sz="2400" dirty="0" smtClean="0">
                <a:solidFill>
                  <a:srgbClr val="000000"/>
                </a:solidFill>
                <a:latin typeface="Arial" panose="020B0604020202020204" pitchFamily="34" charset="0"/>
              </a:rPr>
              <a:t>);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endParaRPr lang="pt-PT" sz="2400" dirty="0" smtClean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pt-PT" sz="2400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755 </a:t>
            </a:r>
            <a:r>
              <a:rPr lang="pt-PT" sz="2400" dirty="0">
                <a:solidFill>
                  <a:srgbClr val="000000"/>
                </a:solidFill>
                <a:latin typeface="Arial" panose="020B0604020202020204" pitchFamily="34" charset="0"/>
              </a:rPr>
              <a:t>alunos do 1.º ciclo (39 turmas</a:t>
            </a:r>
            <a:r>
              <a:rPr lang="pt-PT" sz="2400" dirty="0" smtClean="0">
                <a:solidFill>
                  <a:srgbClr val="000000"/>
                </a:solidFill>
                <a:latin typeface="Arial" panose="020B0604020202020204" pitchFamily="34" charset="0"/>
              </a:rPr>
              <a:t>);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endParaRPr lang="pt-PT" sz="24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pt-PT" sz="2400" dirty="0" smtClean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pt-PT" sz="2400" b="1" dirty="0">
                <a:solidFill>
                  <a:srgbClr val="000000"/>
                </a:solidFill>
                <a:latin typeface="Arial" panose="020B0604020202020204" pitchFamily="34" charset="0"/>
              </a:rPr>
              <a:t>409 </a:t>
            </a:r>
            <a:r>
              <a:rPr lang="pt-PT" sz="2400" dirty="0">
                <a:solidFill>
                  <a:srgbClr val="000000"/>
                </a:solidFill>
                <a:latin typeface="Arial" panose="020B0604020202020204" pitchFamily="34" charset="0"/>
              </a:rPr>
              <a:t>do 2.º ciclo (20 turmas</a:t>
            </a:r>
            <a:r>
              <a:rPr lang="pt-PT" sz="2400" dirty="0" smtClean="0">
                <a:solidFill>
                  <a:srgbClr val="000000"/>
                </a:solidFill>
                <a:latin typeface="Arial" panose="020B0604020202020204" pitchFamily="34" charset="0"/>
              </a:rPr>
              <a:t>);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endParaRPr lang="pt-PT" sz="24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pt-PT" sz="2400" dirty="0" smtClean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pt-PT" sz="2400" b="1" dirty="0">
                <a:solidFill>
                  <a:srgbClr val="000000"/>
                </a:solidFill>
                <a:latin typeface="Arial" panose="020B0604020202020204" pitchFamily="34" charset="0"/>
              </a:rPr>
              <a:t>476 </a:t>
            </a:r>
            <a:r>
              <a:rPr lang="pt-PT" sz="2400" dirty="0">
                <a:solidFill>
                  <a:srgbClr val="000000"/>
                </a:solidFill>
                <a:latin typeface="Arial" panose="020B0604020202020204" pitchFamily="34" charset="0"/>
              </a:rPr>
              <a:t>do 3.º ciclo (25 turmas</a:t>
            </a:r>
            <a:r>
              <a:rPr lang="pt-PT" sz="2400" dirty="0" smtClean="0">
                <a:solidFill>
                  <a:srgbClr val="000000"/>
                </a:solidFill>
                <a:latin typeface="Arial" panose="020B0604020202020204" pitchFamily="34" charset="0"/>
              </a:rPr>
              <a:t>);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endParaRPr lang="pt-PT" sz="24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pt-PT" sz="2400" dirty="0" smtClean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pt-PT" sz="2400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21 </a:t>
            </a:r>
            <a:r>
              <a:rPr lang="pt-PT" sz="2400" dirty="0" smtClean="0">
                <a:solidFill>
                  <a:srgbClr val="000000"/>
                </a:solidFill>
                <a:latin typeface="Arial" panose="020B0604020202020204" pitchFamily="34" charset="0"/>
              </a:rPr>
              <a:t>alunos </a:t>
            </a:r>
            <a:r>
              <a:rPr lang="pt-PT" sz="2400" dirty="0">
                <a:solidFill>
                  <a:srgbClr val="000000"/>
                </a:solidFill>
                <a:latin typeface="Arial" panose="020B0604020202020204" pitchFamily="34" charset="0"/>
              </a:rPr>
              <a:t>de 1 turma </a:t>
            </a:r>
            <a:r>
              <a:rPr lang="pt-PT" sz="2400" dirty="0" smtClean="0">
                <a:solidFill>
                  <a:srgbClr val="000000"/>
                </a:solidFill>
                <a:latin typeface="Arial" panose="020B0604020202020204" pitchFamily="34" charset="0"/>
              </a:rPr>
              <a:t>CEF ( </a:t>
            </a:r>
            <a:r>
              <a:rPr lang="pt-PT" sz="2400" dirty="0">
                <a:solidFill>
                  <a:srgbClr val="000000"/>
                </a:solidFill>
                <a:latin typeface="Arial" panose="020B0604020202020204" pitchFamily="34" charset="0"/>
              </a:rPr>
              <a:t>Jardinagem e Espaços </a:t>
            </a:r>
            <a:r>
              <a:rPr lang="pt-PT" sz="2400" dirty="0" smtClean="0">
                <a:solidFill>
                  <a:srgbClr val="000000"/>
                </a:solidFill>
                <a:latin typeface="Arial" panose="020B0604020202020204" pitchFamily="34" charset="0"/>
              </a:rPr>
              <a:t>Verdes). </a:t>
            </a:r>
            <a:endParaRPr lang="pt-PT" sz="2400" dirty="0"/>
          </a:p>
        </p:txBody>
      </p:sp>
    </p:spTree>
    <p:extLst>
      <p:ext uri="{BB962C8B-B14F-4D97-AF65-F5344CB8AC3E}">
        <p14:creationId xmlns:p14="http://schemas.microsoft.com/office/powerpoint/2010/main" xmlns="" val="500506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5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1761893" y="0"/>
            <a:ext cx="6400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dirty="0">
                <a:solidFill>
                  <a:srgbClr val="000000"/>
                </a:solidFill>
                <a:latin typeface="Segoe UI" panose="020B0502040204020203" pitchFamily="34" charset="0"/>
              </a:rPr>
              <a:t>Diferença entre a avaliação externa e a avaliação interna </a:t>
            </a:r>
            <a:endParaRPr lang="pt-PT" dirty="0"/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461" y="313066"/>
            <a:ext cx="8856660" cy="5590827"/>
          </a:xfrm>
          <a:prstGeom prst="rect">
            <a:avLst/>
          </a:prstGeom>
        </p:spPr>
      </p:pic>
      <p:sp>
        <p:nvSpPr>
          <p:cNvPr id="4" name="Retângulo 3"/>
          <p:cNvSpPr/>
          <p:nvPr/>
        </p:nvSpPr>
        <p:spPr>
          <a:xfrm>
            <a:off x="652462" y="5903893"/>
            <a:ext cx="80582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400" dirty="0">
                <a:solidFill>
                  <a:srgbClr val="000000"/>
                </a:solidFill>
                <a:latin typeface="Arial" panose="020B0604020202020204" pitchFamily="34" charset="0"/>
              </a:rPr>
              <a:t>Há a registar apenas </a:t>
            </a:r>
            <a:r>
              <a:rPr lang="pt-PT" sz="1400" b="1" dirty="0">
                <a:solidFill>
                  <a:srgbClr val="00B050"/>
                </a:solidFill>
                <a:latin typeface="Arial" panose="020B0604020202020204" pitchFamily="34" charset="0"/>
              </a:rPr>
              <a:t>uma turma com a taxa de sucesso acima da taxa nacional </a:t>
            </a:r>
            <a:r>
              <a:rPr lang="pt-PT" sz="1400" dirty="0">
                <a:solidFill>
                  <a:srgbClr val="000000"/>
                </a:solidFill>
                <a:latin typeface="Arial" panose="020B0604020202020204" pitchFamily="34" charset="0"/>
              </a:rPr>
              <a:t>e </a:t>
            </a:r>
            <a:r>
              <a:rPr lang="pt-PT" sz="1400" b="1" dirty="0">
                <a:solidFill>
                  <a:srgbClr val="00B050"/>
                </a:solidFill>
                <a:latin typeface="Arial" panose="020B0604020202020204" pitchFamily="34" charset="0"/>
              </a:rPr>
              <a:t>duas turmas que obtiveram uma média superior à média nacional</a:t>
            </a:r>
            <a:r>
              <a:rPr lang="pt-PT" sz="1400" dirty="0">
                <a:solidFill>
                  <a:srgbClr val="000000"/>
                </a:solidFill>
                <a:latin typeface="Arial" panose="020B0604020202020204" pitchFamily="34" charset="0"/>
              </a:rPr>
              <a:t>. </a:t>
            </a:r>
            <a:endParaRPr lang="pt-PT" sz="1400" dirty="0"/>
          </a:p>
        </p:txBody>
      </p:sp>
      <p:sp>
        <p:nvSpPr>
          <p:cNvPr id="5" name="Retângulo 4"/>
          <p:cNvSpPr/>
          <p:nvPr/>
        </p:nvSpPr>
        <p:spPr>
          <a:xfrm>
            <a:off x="652462" y="6329491"/>
            <a:ext cx="6858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600" dirty="0">
                <a:solidFill>
                  <a:srgbClr val="000000"/>
                </a:solidFill>
                <a:latin typeface="Arial" panose="020B0604020202020204" pitchFamily="34" charset="0"/>
              </a:rPr>
              <a:t>É de realçar que 52,7% dos alunos desceram 1 nível na prova. </a:t>
            </a:r>
            <a:endParaRPr lang="pt-PT" sz="1600" dirty="0"/>
          </a:p>
        </p:txBody>
      </p:sp>
      <p:sp>
        <p:nvSpPr>
          <p:cNvPr id="6" name="Retângulo 5"/>
          <p:cNvSpPr/>
          <p:nvPr/>
        </p:nvSpPr>
        <p:spPr>
          <a:xfrm>
            <a:off x="652462" y="6504056"/>
            <a:ext cx="1034423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600" dirty="0">
                <a:solidFill>
                  <a:srgbClr val="000000"/>
                </a:solidFill>
                <a:latin typeface="Arial" panose="020B0604020202020204" pitchFamily="34" charset="0"/>
              </a:rPr>
              <a:t>A diferença entre a média da prova e da classificação interna é de -0,69. </a:t>
            </a:r>
            <a:endParaRPr lang="pt-PT" sz="1600" dirty="0"/>
          </a:p>
        </p:txBody>
      </p:sp>
      <p:sp>
        <p:nvSpPr>
          <p:cNvPr id="7" name="Seta para a direita 6">
            <a:hlinkClick r:id="rId3" action="ppaction://hlinksldjump"/>
          </p:cNvPr>
          <p:cNvSpPr/>
          <p:nvPr/>
        </p:nvSpPr>
        <p:spPr>
          <a:xfrm rot="10800000">
            <a:off x="7348653" y="6253831"/>
            <a:ext cx="1405053" cy="4518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8" name="CaixaDeTexto 7"/>
          <p:cNvSpPr txBox="1"/>
          <p:nvPr/>
        </p:nvSpPr>
        <p:spPr>
          <a:xfrm>
            <a:off x="7620062" y="6370859"/>
            <a:ext cx="11336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100" b="1" dirty="0" smtClean="0"/>
              <a:t>Voltar ao índice</a:t>
            </a:r>
            <a:endParaRPr lang="pt-PT" sz="1100" b="1" dirty="0"/>
          </a:p>
        </p:txBody>
      </p:sp>
    </p:spTree>
    <p:extLst>
      <p:ext uri="{BB962C8B-B14F-4D97-AF65-F5344CB8AC3E}">
        <p14:creationId xmlns:p14="http://schemas.microsoft.com/office/powerpoint/2010/main" xmlns="" val="562770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5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219" y="0"/>
            <a:ext cx="8639757" cy="6065763"/>
          </a:xfrm>
          <a:prstGeom prst="rect">
            <a:avLst/>
          </a:prstGeom>
        </p:spPr>
      </p:pic>
      <p:sp>
        <p:nvSpPr>
          <p:cNvPr id="3" name="Retângulo 2"/>
          <p:cNvSpPr/>
          <p:nvPr/>
        </p:nvSpPr>
        <p:spPr>
          <a:xfrm>
            <a:off x="281219" y="6004207"/>
            <a:ext cx="85059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400" dirty="0" smtClean="0">
                <a:solidFill>
                  <a:srgbClr val="000000"/>
                </a:solidFill>
                <a:latin typeface="Arial" panose="020B0604020202020204" pitchFamily="34" charset="0"/>
              </a:rPr>
              <a:t>Apenas </a:t>
            </a:r>
            <a:r>
              <a:rPr lang="pt-PT" sz="1400" b="1" dirty="0">
                <a:solidFill>
                  <a:srgbClr val="00B050"/>
                </a:solidFill>
                <a:latin typeface="Arial" panose="020B0604020202020204" pitchFamily="34" charset="0"/>
              </a:rPr>
              <a:t>duas turmas com taxa de sucesso superior à taxa nacional</a:t>
            </a:r>
            <a:r>
              <a:rPr lang="pt-PT" sz="1400" b="1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pt-PT" sz="1400" dirty="0">
                <a:solidFill>
                  <a:srgbClr val="000000"/>
                </a:solidFill>
                <a:latin typeface="Arial" panose="020B0604020202020204" pitchFamily="34" charset="0"/>
              </a:rPr>
              <a:t>e três turmas com média superior à média nacional. </a:t>
            </a:r>
            <a:endParaRPr lang="pt-PT" sz="1400" dirty="0"/>
          </a:p>
        </p:txBody>
      </p:sp>
      <p:sp>
        <p:nvSpPr>
          <p:cNvPr id="4" name="Retângulo 3"/>
          <p:cNvSpPr/>
          <p:nvPr/>
        </p:nvSpPr>
        <p:spPr>
          <a:xfrm>
            <a:off x="281219" y="6433086"/>
            <a:ext cx="882061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400" dirty="0">
                <a:solidFill>
                  <a:srgbClr val="000000"/>
                </a:solidFill>
                <a:latin typeface="Arial" panose="020B0604020202020204" pitchFamily="34" charset="0"/>
              </a:rPr>
              <a:t>É de realçar que 1 em cada 4 alunos desceu 2 níveis nesta prova. A diferença entre a média da prova e a média das classificações internas é de -0,97. </a:t>
            </a:r>
            <a:endParaRPr lang="pt-PT" sz="1400" dirty="0"/>
          </a:p>
        </p:txBody>
      </p:sp>
      <p:sp>
        <p:nvSpPr>
          <p:cNvPr id="5" name="Seta para a direita 4">
            <a:hlinkClick r:id="rId3" action="ppaction://hlinksldjump"/>
          </p:cNvPr>
          <p:cNvSpPr/>
          <p:nvPr/>
        </p:nvSpPr>
        <p:spPr>
          <a:xfrm rot="10800000">
            <a:off x="7597762" y="220"/>
            <a:ext cx="1226633" cy="3829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6" name="CaixaDeTexto 5"/>
          <p:cNvSpPr txBox="1"/>
          <p:nvPr/>
        </p:nvSpPr>
        <p:spPr>
          <a:xfrm>
            <a:off x="7787332" y="60888"/>
            <a:ext cx="11336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100" b="1" dirty="0" smtClean="0"/>
              <a:t>Voltar ao índice</a:t>
            </a:r>
            <a:endParaRPr lang="pt-PT" sz="1100" b="1" dirty="0"/>
          </a:p>
        </p:txBody>
      </p:sp>
    </p:spTree>
    <p:extLst>
      <p:ext uri="{BB962C8B-B14F-4D97-AF65-F5344CB8AC3E}">
        <p14:creationId xmlns:p14="http://schemas.microsoft.com/office/powerpoint/2010/main" xmlns="" val="262901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5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991" y="369331"/>
            <a:ext cx="8278855" cy="4905195"/>
          </a:xfrm>
          <a:prstGeom prst="rect">
            <a:avLst/>
          </a:prstGeom>
        </p:spPr>
      </p:pic>
      <p:sp>
        <p:nvSpPr>
          <p:cNvPr id="3" name="Retângulo 2"/>
          <p:cNvSpPr/>
          <p:nvPr/>
        </p:nvSpPr>
        <p:spPr>
          <a:xfrm>
            <a:off x="1761893" y="0"/>
            <a:ext cx="6400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dirty="0">
                <a:solidFill>
                  <a:srgbClr val="000000"/>
                </a:solidFill>
                <a:latin typeface="Segoe UI" panose="020B0502040204020203" pitchFamily="34" charset="0"/>
              </a:rPr>
              <a:t>Diferença entre a avaliação externa e a avaliação interna </a:t>
            </a:r>
            <a:endParaRPr lang="pt-PT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790" y="5434941"/>
            <a:ext cx="8130055" cy="1095375"/>
          </a:xfrm>
          <a:prstGeom prst="rect">
            <a:avLst/>
          </a:prstGeom>
        </p:spPr>
      </p:pic>
      <p:sp>
        <p:nvSpPr>
          <p:cNvPr id="5" name="Seta para a direita 4">
            <a:hlinkClick r:id="rId4" action="ppaction://hlinksldjump"/>
          </p:cNvPr>
          <p:cNvSpPr/>
          <p:nvPr/>
        </p:nvSpPr>
        <p:spPr>
          <a:xfrm rot="10800000">
            <a:off x="7348653" y="6253831"/>
            <a:ext cx="1405053" cy="4518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6" name="CaixaDeTexto 5"/>
          <p:cNvSpPr txBox="1"/>
          <p:nvPr/>
        </p:nvSpPr>
        <p:spPr>
          <a:xfrm>
            <a:off x="7620062" y="6370859"/>
            <a:ext cx="11336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100" b="1" dirty="0" smtClean="0"/>
              <a:t>Voltar ao índice</a:t>
            </a:r>
            <a:endParaRPr lang="pt-PT" sz="1100" b="1" dirty="0"/>
          </a:p>
        </p:txBody>
      </p:sp>
    </p:spTree>
    <p:extLst>
      <p:ext uri="{BB962C8B-B14F-4D97-AF65-F5344CB8AC3E}">
        <p14:creationId xmlns:p14="http://schemas.microsoft.com/office/powerpoint/2010/main" xmlns="" val="515921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5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695" y="100709"/>
            <a:ext cx="8724554" cy="5073457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020" y="5323546"/>
            <a:ext cx="8391292" cy="1254580"/>
          </a:xfrm>
          <a:prstGeom prst="rect">
            <a:avLst/>
          </a:prstGeom>
        </p:spPr>
      </p:pic>
      <p:sp>
        <p:nvSpPr>
          <p:cNvPr id="4" name="Seta para a direita 3">
            <a:hlinkClick r:id="rId4" action="ppaction://hlinksldjump"/>
          </p:cNvPr>
          <p:cNvSpPr/>
          <p:nvPr/>
        </p:nvSpPr>
        <p:spPr>
          <a:xfrm rot="10800000">
            <a:off x="7348653" y="6253831"/>
            <a:ext cx="1405053" cy="4518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5" name="CaixaDeTexto 4"/>
          <p:cNvSpPr txBox="1"/>
          <p:nvPr/>
        </p:nvSpPr>
        <p:spPr>
          <a:xfrm>
            <a:off x="7620062" y="6370859"/>
            <a:ext cx="11336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100" b="1" dirty="0" smtClean="0"/>
              <a:t>Voltar ao índice</a:t>
            </a:r>
            <a:endParaRPr lang="pt-PT" sz="1100" b="1" dirty="0"/>
          </a:p>
        </p:txBody>
      </p:sp>
    </p:spTree>
    <p:extLst>
      <p:ext uri="{BB962C8B-B14F-4D97-AF65-F5344CB8AC3E}">
        <p14:creationId xmlns:p14="http://schemas.microsoft.com/office/powerpoint/2010/main" xmlns="" val="1150684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5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582" y="369332"/>
            <a:ext cx="8490431" cy="4169214"/>
          </a:xfrm>
          <a:prstGeom prst="rect">
            <a:avLst/>
          </a:prstGeom>
        </p:spPr>
      </p:pic>
      <p:sp>
        <p:nvSpPr>
          <p:cNvPr id="3" name="Retângulo 2"/>
          <p:cNvSpPr/>
          <p:nvPr/>
        </p:nvSpPr>
        <p:spPr>
          <a:xfrm>
            <a:off x="1761893" y="0"/>
            <a:ext cx="6400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dirty="0">
                <a:solidFill>
                  <a:srgbClr val="000000"/>
                </a:solidFill>
                <a:latin typeface="Segoe UI" panose="020B0502040204020203" pitchFamily="34" charset="0"/>
              </a:rPr>
              <a:t>Diferença entre a avaliação externa e a avaliação interna </a:t>
            </a:r>
            <a:endParaRPr lang="pt-PT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965" y="5065209"/>
            <a:ext cx="8428220" cy="1112567"/>
          </a:xfrm>
          <a:prstGeom prst="rect">
            <a:avLst/>
          </a:prstGeom>
        </p:spPr>
      </p:pic>
      <p:sp>
        <p:nvSpPr>
          <p:cNvPr id="5" name="Seta para a direita 4">
            <a:hlinkClick r:id="rId4" action="ppaction://hlinksldjump"/>
          </p:cNvPr>
          <p:cNvSpPr/>
          <p:nvPr/>
        </p:nvSpPr>
        <p:spPr>
          <a:xfrm rot="10800000">
            <a:off x="7348653" y="6253831"/>
            <a:ext cx="1405053" cy="4518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6" name="CaixaDeTexto 5"/>
          <p:cNvSpPr txBox="1"/>
          <p:nvPr/>
        </p:nvSpPr>
        <p:spPr>
          <a:xfrm>
            <a:off x="7620062" y="6370859"/>
            <a:ext cx="11336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100" b="1" dirty="0" smtClean="0"/>
              <a:t>Voltar ao índice</a:t>
            </a:r>
            <a:endParaRPr lang="pt-PT" sz="1100" b="1" dirty="0"/>
          </a:p>
        </p:txBody>
      </p:sp>
    </p:spTree>
    <p:extLst>
      <p:ext uri="{BB962C8B-B14F-4D97-AF65-F5344CB8AC3E}">
        <p14:creationId xmlns:p14="http://schemas.microsoft.com/office/powerpoint/2010/main" xmlns="" val="2189377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5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213" y="446861"/>
            <a:ext cx="8774787" cy="4515431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437" y="5233638"/>
            <a:ext cx="8565630" cy="888382"/>
          </a:xfrm>
          <a:prstGeom prst="rect">
            <a:avLst/>
          </a:prstGeom>
        </p:spPr>
      </p:pic>
      <p:sp>
        <p:nvSpPr>
          <p:cNvPr id="4" name="Seta para a direita 3">
            <a:hlinkClick r:id="rId4" action="ppaction://hlinksldjump"/>
          </p:cNvPr>
          <p:cNvSpPr/>
          <p:nvPr/>
        </p:nvSpPr>
        <p:spPr>
          <a:xfrm rot="10800000">
            <a:off x="7348653" y="6253831"/>
            <a:ext cx="1405053" cy="4518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5" name="CaixaDeTexto 4"/>
          <p:cNvSpPr txBox="1"/>
          <p:nvPr/>
        </p:nvSpPr>
        <p:spPr>
          <a:xfrm>
            <a:off x="7620062" y="6370859"/>
            <a:ext cx="11336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100" b="1" dirty="0" smtClean="0"/>
              <a:t>Voltar ao índice</a:t>
            </a:r>
            <a:endParaRPr lang="pt-PT" sz="1100" b="1" dirty="0"/>
          </a:p>
        </p:txBody>
      </p:sp>
    </p:spTree>
    <p:extLst>
      <p:ext uri="{BB962C8B-B14F-4D97-AF65-F5344CB8AC3E}">
        <p14:creationId xmlns:p14="http://schemas.microsoft.com/office/powerpoint/2010/main" xmlns="" val="1667112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5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691376" y="1024005"/>
            <a:ext cx="836341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400" dirty="0">
                <a:solidFill>
                  <a:srgbClr val="000000"/>
                </a:solidFill>
                <a:latin typeface="Arial" panose="020B0604020202020204" pitchFamily="34" charset="0"/>
              </a:rPr>
              <a:t>Nas provas finais do 4.º </a:t>
            </a:r>
            <a:r>
              <a:rPr lang="pt-PT" sz="2400" dirty="0" smtClean="0">
                <a:solidFill>
                  <a:srgbClr val="000000"/>
                </a:solidFill>
                <a:latin typeface="Arial" panose="020B0604020202020204" pitchFamily="34" charset="0"/>
              </a:rPr>
              <a:t>ano:</a:t>
            </a:r>
          </a:p>
          <a:p>
            <a:endParaRPr lang="pt-PT" sz="2400" dirty="0" smtClean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pt-PT" dirty="0">
                <a:solidFill>
                  <a:srgbClr val="000000"/>
                </a:solidFill>
                <a:latin typeface="Arial" panose="020B0604020202020204" pitchFamily="34" charset="0"/>
              </a:rPr>
              <a:t>N</a:t>
            </a:r>
            <a:r>
              <a:rPr lang="pt-PT" dirty="0" smtClean="0">
                <a:solidFill>
                  <a:srgbClr val="000000"/>
                </a:solidFill>
                <a:latin typeface="Arial" panose="020B0604020202020204" pitchFamily="34" charset="0"/>
              </a:rPr>
              <a:t>a </a:t>
            </a:r>
            <a:r>
              <a:rPr lang="pt-PT" dirty="0">
                <a:solidFill>
                  <a:srgbClr val="000000"/>
                </a:solidFill>
                <a:latin typeface="Arial" panose="020B0604020202020204" pitchFamily="34" charset="0"/>
              </a:rPr>
              <a:t>maioria das turmas, os resultados obtidos na avaliação externa encontram-se muito abaixo dos resultados atribuídos na avaliação interna. </a:t>
            </a:r>
            <a:endParaRPr lang="pt-PT" dirty="0"/>
          </a:p>
        </p:txBody>
      </p:sp>
      <p:sp>
        <p:nvSpPr>
          <p:cNvPr id="4" name="Retângulo 3"/>
          <p:cNvSpPr/>
          <p:nvPr/>
        </p:nvSpPr>
        <p:spPr>
          <a:xfrm>
            <a:off x="691376" y="2551837"/>
            <a:ext cx="805118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pt-PT" sz="2400" dirty="0" smtClean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pt-PT" sz="2400" dirty="0" smtClean="0">
                <a:solidFill>
                  <a:srgbClr val="000000"/>
                </a:solidFill>
                <a:latin typeface="Arial" panose="020B0604020202020204" pitchFamily="34" charset="0"/>
              </a:rPr>
              <a:t>Nas </a:t>
            </a:r>
            <a:r>
              <a:rPr lang="pt-PT" sz="2400" dirty="0">
                <a:solidFill>
                  <a:srgbClr val="000000"/>
                </a:solidFill>
                <a:latin typeface="Arial" panose="020B0604020202020204" pitchFamily="34" charset="0"/>
              </a:rPr>
              <a:t>provas finais do 6.º </a:t>
            </a:r>
            <a:r>
              <a:rPr lang="pt-PT" sz="2400" dirty="0" smtClean="0">
                <a:solidFill>
                  <a:srgbClr val="000000"/>
                </a:solidFill>
                <a:latin typeface="Arial" panose="020B0604020202020204" pitchFamily="34" charset="0"/>
              </a:rPr>
              <a:t>ano:</a:t>
            </a:r>
          </a:p>
          <a:p>
            <a:endParaRPr lang="pt-PT" sz="2400" dirty="0" smtClean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pt-PT" dirty="0">
                <a:solidFill>
                  <a:srgbClr val="000000"/>
                </a:solidFill>
                <a:latin typeface="Arial" panose="020B0604020202020204" pitchFamily="34" charset="0"/>
              </a:rPr>
              <a:t>O</a:t>
            </a:r>
            <a:r>
              <a:rPr lang="pt-PT" dirty="0" smtClean="0">
                <a:solidFill>
                  <a:srgbClr val="000000"/>
                </a:solidFill>
                <a:latin typeface="Arial" panose="020B0604020202020204" pitchFamily="34" charset="0"/>
              </a:rPr>
              <a:t>s </a:t>
            </a:r>
            <a:r>
              <a:rPr lang="pt-PT" dirty="0">
                <a:solidFill>
                  <a:srgbClr val="000000"/>
                </a:solidFill>
                <a:latin typeface="Arial" panose="020B0604020202020204" pitchFamily="34" charset="0"/>
              </a:rPr>
              <a:t>resultados obtidos na avaliação externa estão mais próximos dos atribuídos na avaliação interna embora haja turmas em que a diferença é significativa. </a:t>
            </a:r>
            <a:endParaRPr lang="pt-PT" dirty="0"/>
          </a:p>
        </p:txBody>
      </p:sp>
      <p:sp>
        <p:nvSpPr>
          <p:cNvPr id="5" name="CaixaDeTexto 4"/>
          <p:cNvSpPr txBox="1"/>
          <p:nvPr/>
        </p:nvSpPr>
        <p:spPr>
          <a:xfrm>
            <a:off x="691376" y="122664"/>
            <a:ext cx="17059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400" dirty="0" smtClean="0"/>
              <a:t>Conclusões:</a:t>
            </a:r>
            <a:endParaRPr lang="pt-PT" sz="2400" dirty="0"/>
          </a:p>
        </p:txBody>
      </p:sp>
      <p:sp>
        <p:nvSpPr>
          <p:cNvPr id="6" name="Retângulo 5"/>
          <p:cNvSpPr/>
          <p:nvPr/>
        </p:nvSpPr>
        <p:spPr>
          <a:xfrm>
            <a:off x="691376" y="4722944"/>
            <a:ext cx="7973121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400" dirty="0">
                <a:solidFill>
                  <a:srgbClr val="000000"/>
                </a:solidFill>
                <a:latin typeface="Arial" panose="020B0604020202020204" pitchFamily="34" charset="0"/>
              </a:rPr>
              <a:t>Nas provas finais do 9.º </a:t>
            </a:r>
            <a:r>
              <a:rPr lang="pt-PT" sz="2400" dirty="0" smtClean="0">
                <a:solidFill>
                  <a:srgbClr val="000000"/>
                </a:solidFill>
                <a:latin typeface="Arial" panose="020B0604020202020204" pitchFamily="34" charset="0"/>
              </a:rPr>
              <a:t>ano:</a:t>
            </a:r>
          </a:p>
          <a:p>
            <a:endParaRPr lang="pt-PT" sz="2400" dirty="0" smtClean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pt-PT" dirty="0">
                <a:solidFill>
                  <a:srgbClr val="000000"/>
                </a:solidFill>
                <a:latin typeface="Arial" panose="020B0604020202020204" pitchFamily="34" charset="0"/>
              </a:rPr>
              <a:t>O</a:t>
            </a:r>
            <a:r>
              <a:rPr lang="pt-PT" dirty="0" smtClean="0">
                <a:solidFill>
                  <a:srgbClr val="000000"/>
                </a:solidFill>
                <a:latin typeface="Arial" panose="020B0604020202020204" pitchFamily="34" charset="0"/>
              </a:rPr>
              <a:t>s </a:t>
            </a:r>
            <a:r>
              <a:rPr lang="pt-PT" dirty="0">
                <a:solidFill>
                  <a:srgbClr val="000000"/>
                </a:solidFill>
                <a:latin typeface="Arial" panose="020B0604020202020204" pitchFamily="34" charset="0"/>
              </a:rPr>
              <a:t>resultados obtidos na avaliação externa aproximam-se ainda mais dos atribuídos na avaliação interna embora haja duas turmas (9.º A/S e 9.º C) em que a diferença é significativa. </a:t>
            </a:r>
            <a:endParaRPr lang="pt-PT" dirty="0"/>
          </a:p>
        </p:txBody>
      </p:sp>
      <p:sp>
        <p:nvSpPr>
          <p:cNvPr id="7" name="Seta para a direita 6">
            <a:hlinkClick r:id="rId2" action="ppaction://hlinksldjump"/>
          </p:cNvPr>
          <p:cNvSpPr/>
          <p:nvPr/>
        </p:nvSpPr>
        <p:spPr>
          <a:xfrm rot="10800000">
            <a:off x="7348653" y="6253831"/>
            <a:ext cx="1405053" cy="4518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8" name="CaixaDeTexto 7"/>
          <p:cNvSpPr txBox="1"/>
          <p:nvPr/>
        </p:nvSpPr>
        <p:spPr>
          <a:xfrm>
            <a:off x="7620062" y="6370859"/>
            <a:ext cx="11336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100" b="1" dirty="0" smtClean="0"/>
              <a:t>Voltar ao índice</a:t>
            </a:r>
            <a:endParaRPr lang="pt-PT" sz="1100" b="1" dirty="0"/>
          </a:p>
        </p:txBody>
      </p:sp>
    </p:spTree>
    <p:extLst>
      <p:ext uri="{BB962C8B-B14F-4D97-AF65-F5344CB8AC3E}">
        <p14:creationId xmlns:p14="http://schemas.microsoft.com/office/powerpoint/2010/main" xmlns="" val="584978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5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2712643" y="10480"/>
            <a:ext cx="37187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dirty="0">
                <a:solidFill>
                  <a:srgbClr val="000000"/>
                </a:solidFill>
                <a:latin typeface="Segoe UI" panose="020B0502040204020203" pitchFamily="34" charset="0"/>
              </a:rPr>
              <a:t>Resultados dos Testes intermédios </a:t>
            </a:r>
            <a:endParaRPr lang="pt-PT" dirty="0"/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654" y="321357"/>
            <a:ext cx="8051179" cy="5429250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5600" y="5724525"/>
            <a:ext cx="7858125" cy="1133475"/>
          </a:xfrm>
          <a:prstGeom prst="rect">
            <a:avLst/>
          </a:prstGeom>
        </p:spPr>
      </p:pic>
      <p:sp>
        <p:nvSpPr>
          <p:cNvPr id="5" name="Seta para a direita 4">
            <a:hlinkClick r:id="rId4" action="ppaction://hlinksldjump"/>
          </p:cNvPr>
          <p:cNvSpPr/>
          <p:nvPr/>
        </p:nvSpPr>
        <p:spPr>
          <a:xfrm rot="10800000">
            <a:off x="7382106" y="-30782"/>
            <a:ext cx="1405053" cy="4518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6" name="CaixaDeTexto 5"/>
          <p:cNvSpPr txBox="1"/>
          <p:nvPr/>
        </p:nvSpPr>
        <p:spPr>
          <a:xfrm>
            <a:off x="7653515" y="59747"/>
            <a:ext cx="11336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100" b="1" dirty="0" smtClean="0"/>
              <a:t>Voltar ao índice</a:t>
            </a:r>
            <a:endParaRPr lang="pt-PT" sz="1100" b="1" dirty="0"/>
          </a:p>
        </p:txBody>
      </p:sp>
    </p:spTree>
    <p:extLst>
      <p:ext uri="{BB962C8B-B14F-4D97-AF65-F5344CB8AC3E}">
        <p14:creationId xmlns:p14="http://schemas.microsoft.com/office/powerpoint/2010/main" xmlns="" val="316542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5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039" y="-1"/>
            <a:ext cx="7683189" cy="5518149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978" y="5518148"/>
            <a:ext cx="7715250" cy="1323975"/>
          </a:xfrm>
          <a:prstGeom prst="rect">
            <a:avLst/>
          </a:prstGeom>
        </p:spPr>
      </p:pic>
      <p:sp>
        <p:nvSpPr>
          <p:cNvPr id="4" name="Seta para a direita 3">
            <a:hlinkClick r:id="rId4" action="ppaction://hlinksldjump"/>
          </p:cNvPr>
          <p:cNvSpPr/>
          <p:nvPr/>
        </p:nvSpPr>
        <p:spPr>
          <a:xfrm rot="10800000">
            <a:off x="7515920" y="-1"/>
            <a:ext cx="1405053" cy="4518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5" name="CaixaDeTexto 4"/>
          <p:cNvSpPr txBox="1"/>
          <p:nvPr/>
        </p:nvSpPr>
        <p:spPr>
          <a:xfrm>
            <a:off x="7898842" y="95121"/>
            <a:ext cx="11336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100" b="1" dirty="0" smtClean="0"/>
              <a:t>Voltar ao índice</a:t>
            </a:r>
            <a:endParaRPr lang="pt-PT" sz="1100" b="1" dirty="0"/>
          </a:p>
        </p:txBody>
      </p:sp>
    </p:spTree>
    <p:extLst>
      <p:ext uri="{BB962C8B-B14F-4D97-AF65-F5344CB8AC3E}">
        <p14:creationId xmlns:p14="http://schemas.microsoft.com/office/powerpoint/2010/main" xmlns="" val="4128321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5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3610" y="1"/>
            <a:ext cx="7571677" cy="3099430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2437" y="3099431"/>
            <a:ext cx="7562850" cy="457200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3610" y="3556631"/>
            <a:ext cx="7571677" cy="2752725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9562" y="6309356"/>
            <a:ext cx="7705725" cy="457200"/>
          </a:xfrm>
          <a:prstGeom prst="rect">
            <a:avLst/>
          </a:prstGeom>
        </p:spPr>
      </p:pic>
      <p:sp>
        <p:nvSpPr>
          <p:cNvPr id="6" name="Seta para a direita 5">
            <a:hlinkClick r:id="rId6" action="ppaction://hlinksldjump"/>
          </p:cNvPr>
          <p:cNvSpPr/>
          <p:nvPr/>
        </p:nvSpPr>
        <p:spPr>
          <a:xfrm rot="10800000">
            <a:off x="7326350" y="6406145"/>
            <a:ext cx="1405053" cy="4518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7" name="CaixaDeTexto 6"/>
          <p:cNvSpPr txBox="1"/>
          <p:nvPr/>
        </p:nvSpPr>
        <p:spPr>
          <a:xfrm>
            <a:off x="7597759" y="6525256"/>
            <a:ext cx="11336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100" b="1" dirty="0" smtClean="0"/>
              <a:t>Voltar ao índice</a:t>
            </a:r>
            <a:endParaRPr lang="pt-PT" sz="1100" b="1" dirty="0"/>
          </a:p>
        </p:txBody>
      </p:sp>
    </p:spTree>
    <p:extLst>
      <p:ext uri="{BB962C8B-B14F-4D97-AF65-F5344CB8AC3E}">
        <p14:creationId xmlns:p14="http://schemas.microsoft.com/office/powerpoint/2010/main" xmlns="" val="3318522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773626" y="2298665"/>
            <a:ext cx="55644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800" b="1" dirty="0"/>
              <a:t>M</a:t>
            </a:r>
            <a:r>
              <a:rPr lang="pt-PT" sz="2800" b="1" dirty="0" smtClean="0"/>
              <a:t>etas gerais do Programa TEIP3</a:t>
            </a:r>
            <a:endParaRPr lang="pt-PT" sz="2800" b="1" dirty="0"/>
          </a:p>
        </p:txBody>
      </p:sp>
      <p:sp>
        <p:nvSpPr>
          <p:cNvPr id="6" name="CaixaDeTexto 5"/>
          <p:cNvSpPr txBox="1"/>
          <p:nvPr/>
        </p:nvSpPr>
        <p:spPr>
          <a:xfrm>
            <a:off x="1335373" y="3072259"/>
            <a:ext cx="69053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b="1" dirty="0" smtClean="0"/>
              <a:t>Domínio 1- </a:t>
            </a:r>
            <a:r>
              <a:rPr lang="pt-PT" sz="2400" b="1" dirty="0" smtClean="0">
                <a:hlinkClick r:id="rId2" action="ppaction://hlinksldjump"/>
              </a:rPr>
              <a:t>Sucesso</a:t>
            </a:r>
            <a:r>
              <a:rPr lang="pt-PT" sz="2400" b="1" dirty="0" smtClean="0"/>
              <a:t> Escolar na Avaliação Externa</a:t>
            </a:r>
            <a:endParaRPr lang="pt-PT" sz="2400" b="1" dirty="0"/>
          </a:p>
        </p:txBody>
      </p:sp>
      <p:sp>
        <p:nvSpPr>
          <p:cNvPr id="22" name="CaixaDeTexto 21"/>
          <p:cNvSpPr txBox="1"/>
          <p:nvPr/>
        </p:nvSpPr>
        <p:spPr>
          <a:xfrm>
            <a:off x="2896894" y="3507401"/>
            <a:ext cx="13179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000" b="1" dirty="0" smtClean="0"/>
              <a:t>Português</a:t>
            </a:r>
            <a:endParaRPr lang="pt-PT" sz="2000" b="1" dirty="0"/>
          </a:p>
        </p:txBody>
      </p:sp>
      <p:sp>
        <p:nvSpPr>
          <p:cNvPr id="23" name="CaixaDeTexto 22"/>
          <p:cNvSpPr txBox="1"/>
          <p:nvPr/>
        </p:nvSpPr>
        <p:spPr>
          <a:xfrm>
            <a:off x="2703852" y="3907511"/>
            <a:ext cx="151355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000" b="1" dirty="0" smtClean="0"/>
              <a:t>Matemática</a:t>
            </a:r>
            <a:endParaRPr lang="pt-PT" sz="2000" b="1" dirty="0"/>
          </a:p>
        </p:txBody>
      </p:sp>
      <p:sp>
        <p:nvSpPr>
          <p:cNvPr id="24" name="CaixaDeTexto 23"/>
          <p:cNvSpPr txBox="1"/>
          <p:nvPr/>
        </p:nvSpPr>
        <p:spPr>
          <a:xfrm>
            <a:off x="4282738" y="3474077"/>
            <a:ext cx="8178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000" dirty="0" smtClean="0">
                <a:hlinkClick r:id="rId3" action="ppaction://hlinksldjump"/>
              </a:rPr>
              <a:t>4ºano</a:t>
            </a:r>
            <a:endParaRPr lang="pt-PT" sz="2000" dirty="0"/>
          </a:p>
        </p:txBody>
      </p:sp>
      <p:sp>
        <p:nvSpPr>
          <p:cNvPr id="25" name="CaixaDeTexto 24"/>
          <p:cNvSpPr txBox="1"/>
          <p:nvPr/>
        </p:nvSpPr>
        <p:spPr>
          <a:xfrm>
            <a:off x="4282738" y="3889365"/>
            <a:ext cx="8178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000" dirty="0" smtClean="0">
                <a:hlinkClick r:id="rId4" action="ppaction://hlinksldjump"/>
              </a:rPr>
              <a:t>4ºano</a:t>
            </a:r>
            <a:endParaRPr lang="pt-PT" sz="2000" dirty="0"/>
          </a:p>
        </p:txBody>
      </p:sp>
      <p:sp>
        <p:nvSpPr>
          <p:cNvPr id="26" name="CaixaDeTexto 25"/>
          <p:cNvSpPr txBox="1"/>
          <p:nvPr/>
        </p:nvSpPr>
        <p:spPr>
          <a:xfrm>
            <a:off x="5314368" y="3486179"/>
            <a:ext cx="8194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000" dirty="0">
                <a:hlinkClick r:id="rId5" action="ppaction://hlinksldjump"/>
              </a:rPr>
              <a:t>6</a:t>
            </a:r>
            <a:r>
              <a:rPr lang="pt-PT" sz="2000" dirty="0" smtClean="0">
                <a:hlinkClick r:id="rId5" action="ppaction://hlinksldjump"/>
              </a:rPr>
              <a:t>ºano</a:t>
            </a:r>
            <a:endParaRPr lang="pt-PT" sz="2000" dirty="0"/>
          </a:p>
        </p:txBody>
      </p:sp>
      <p:sp>
        <p:nvSpPr>
          <p:cNvPr id="27" name="CaixaDeTexto 26"/>
          <p:cNvSpPr txBox="1"/>
          <p:nvPr/>
        </p:nvSpPr>
        <p:spPr>
          <a:xfrm>
            <a:off x="5284713" y="3899854"/>
            <a:ext cx="8194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000" dirty="0">
                <a:hlinkClick r:id="rId6" action="ppaction://hlinksldjump"/>
              </a:rPr>
              <a:t>6</a:t>
            </a:r>
            <a:r>
              <a:rPr lang="pt-PT" sz="2000" dirty="0" smtClean="0">
                <a:hlinkClick r:id="rId6" action="ppaction://hlinksldjump"/>
              </a:rPr>
              <a:t>ºano</a:t>
            </a:r>
            <a:endParaRPr lang="pt-PT" sz="2000" dirty="0"/>
          </a:p>
        </p:txBody>
      </p:sp>
      <p:sp>
        <p:nvSpPr>
          <p:cNvPr id="28" name="CaixaDeTexto 27"/>
          <p:cNvSpPr txBox="1"/>
          <p:nvPr/>
        </p:nvSpPr>
        <p:spPr>
          <a:xfrm>
            <a:off x="6264183" y="3455833"/>
            <a:ext cx="8623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dirty="0" smtClean="0">
                <a:hlinkClick r:id="rId7" action="ppaction://hlinksldjump"/>
              </a:rPr>
              <a:t>9ºano</a:t>
            </a:r>
            <a:endParaRPr lang="pt-PT" sz="2000" dirty="0"/>
          </a:p>
        </p:txBody>
      </p:sp>
      <p:sp>
        <p:nvSpPr>
          <p:cNvPr id="29" name="CaixaDeTexto 28"/>
          <p:cNvSpPr txBox="1"/>
          <p:nvPr/>
        </p:nvSpPr>
        <p:spPr>
          <a:xfrm>
            <a:off x="6264183" y="3899854"/>
            <a:ext cx="8194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000" dirty="0" smtClean="0">
                <a:hlinkClick r:id="rId8" action="ppaction://hlinksldjump"/>
              </a:rPr>
              <a:t>9ºano</a:t>
            </a:r>
            <a:endParaRPr lang="pt-PT" sz="2000" dirty="0"/>
          </a:p>
        </p:txBody>
      </p:sp>
      <p:sp>
        <p:nvSpPr>
          <p:cNvPr id="35" name="CaixaDeTexto 34"/>
          <p:cNvSpPr txBox="1"/>
          <p:nvPr/>
        </p:nvSpPr>
        <p:spPr>
          <a:xfrm>
            <a:off x="2705417" y="4339292"/>
            <a:ext cx="515859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000" b="1" dirty="0" smtClean="0"/>
              <a:t>Resultados da </a:t>
            </a:r>
            <a:r>
              <a:rPr lang="pt-PT" sz="2000" b="1" dirty="0" smtClean="0">
                <a:hlinkClick r:id="rId9" action="ppaction://hlinksldjump"/>
              </a:rPr>
              <a:t>avaliação</a:t>
            </a:r>
            <a:r>
              <a:rPr lang="pt-PT" sz="2000" b="1" dirty="0" smtClean="0"/>
              <a:t> 2ª fase – 4º e 6º anos</a:t>
            </a:r>
            <a:endParaRPr lang="pt-PT" sz="2000" b="1" dirty="0"/>
          </a:p>
        </p:txBody>
      </p:sp>
    </p:spTree>
    <p:extLst>
      <p:ext uri="{BB962C8B-B14F-4D97-AF65-F5344CB8AC3E}">
        <p14:creationId xmlns:p14="http://schemas.microsoft.com/office/powerpoint/2010/main" xmlns="" val="2916529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5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2888850" y="233505"/>
            <a:ext cx="38569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>
                <a:solidFill>
                  <a:srgbClr val="000000"/>
                </a:solidFill>
                <a:latin typeface="Segoe UI" panose="020B0502040204020203" pitchFamily="34" charset="0"/>
              </a:rPr>
              <a:t>Resultados</a:t>
            </a:r>
            <a:r>
              <a:rPr lang="en-US" dirty="0">
                <a:solidFill>
                  <a:srgbClr val="000000"/>
                </a:solidFill>
                <a:latin typeface="Segoe UI" panose="020B0502040204020203" pitchFamily="34" charset="0"/>
              </a:rPr>
              <a:t> do teste Key for Schools </a:t>
            </a:r>
            <a:endParaRPr lang="pt-PT" dirty="0"/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811" y="724830"/>
            <a:ext cx="4887640" cy="2587082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286" y="3311912"/>
            <a:ext cx="7447261" cy="2442788"/>
          </a:xfrm>
          <a:prstGeom prst="rect">
            <a:avLst/>
          </a:prstGeom>
        </p:spPr>
      </p:pic>
      <p:sp>
        <p:nvSpPr>
          <p:cNvPr id="5" name="Retângulo 4"/>
          <p:cNvSpPr/>
          <p:nvPr/>
        </p:nvSpPr>
        <p:spPr>
          <a:xfrm>
            <a:off x="362414" y="5898994"/>
            <a:ext cx="89098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dirty="0">
                <a:solidFill>
                  <a:srgbClr val="000000"/>
                </a:solidFill>
                <a:latin typeface="Arial" panose="020B0604020202020204" pitchFamily="34" charset="0"/>
              </a:rPr>
              <a:t>Os resultados do teste </a:t>
            </a:r>
            <a:r>
              <a:rPr lang="pt-PT" dirty="0" err="1">
                <a:solidFill>
                  <a:srgbClr val="000000"/>
                </a:solidFill>
                <a:latin typeface="Arial" panose="020B0604020202020204" pitchFamily="34" charset="0"/>
              </a:rPr>
              <a:t>Key</a:t>
            </a:r>
            <a:r>
              <a:rPr lang="pt-PT" dirty="0">
                <a:solidFill>
                  <a:srgbClr val="000000"/>
                </a:solidFill>
                <a:latin typeface="Arial" panose="020B0604020202020204" pitchFamily="34" charset="0"/>
              </a:rPr>
              <a:t> for </a:t>
            </a:r>
            <a:r>
              <a:rPr lang="pt-PT" dirty="0" err="1">
                <a:solidFill>
                  <a:srgbClr val="000000"/>
                </a:solidFill>
                <a:latin typeface="Arial" panose="020B0604020202020204" pitchFamily="34" charset="0"/>
              </a:rPr>
              <a:t>Schools</a:t>
            </a:r>
            <a:r>
              <a:rPr lang="pt-PT" dirty="0">
                <a:solidFill>
                  <a:srgbClr val="000000"/>
                </a:solidFill>
                <a:latin typeface="Arial" panose="020B0604020202020204" pitchFamily="34" charset="0"/>
              </a:rPr>
              <a:t> evidenciam que </a:t>
            </a:r>
            <a:r>
              <a:rPr lang="pt-PT" b="1" dirty="0">
                <a:solidFill>
                  <a:srgbClr val="000000"/>
                </a:solidFill>
                <a:latin typeface="Arial" panose="020B0604020202020204" pitchFamily="34" charset="0"/>
              </a:rPr>
              <a:t>65% </a:t>
            </a:r>
            <a:r>
              <a:rPr lang="pt-PT" dirty="0">
                <a:solidFill>
                  <a:srgbClr val="000000"/>
                </a:solidFill>
                <a:latin typeface="Arial" panose="020B0604020202020204" pitchFamily="34" charset="0"/>
              </a:rPr>
              <a:t>dos alunos do agrupamento atingiram o objetivo desta prova </a:t>
            </a:r>
            <a:endParaRPr lang="pt-PT" dirty="0"/>
          </a:p>
        </p:txBody>
      </p:sp>
      <p:sp>
        <p:nvSpPr>
          <p:cNvPr id="6" name="Seta para a direita 5">
            <a:hlinkClick r:id="rId4" action="ppaction://hlinksldjump"/>
          </p:cNvPr>
          <p:cNvSpPr/>
          <p:nvPr/>
        </p:nvSpPr>
        <p:spPr>
          <a:xfrm rot="10800000">
            <a:off x="7348653" y="6253831"/>
            <a:ext cx="1405053" cy="4518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7" name="CaixaDeTexto 6"/>
          <p:cNvSpPr txBox="1"/>
          <p:nvPr/>
        </p:nvSpPr>
        <p:spPr>
          <a:xfrm>
            <a:off x="7620062" y="6370859"/>
            <a:ext cx="11336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100" b="1" dirty="0" smtClean="0"/>
              <a:t>Voltar ao índice</a:t>
            </a:r>
            <a:endParaRPr lang="pt-PT" sz="1100" b="1" dirty="0"/>
          </a:p>
        </p:txBody>
      </p:sp>
    </p:spTree>
    <p:extLst>
      <p:ext uri="{BB962C8B-B14F-4D97-AF65-F5344CB8AC3E}">
        <p14:creationId xmlns:p14="http://schemas.microsoft.com/office/powerpoint/2010/main" xmlns="" val="2675846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5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1906857" y="173064"/>
            <a:ext cx="535258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dirty="0">
                <a:solidFill>
                  <a:srgbClr val="000000"/>
                </a:solidFill>
                <a:latin typeface="Segoe UI" panose="020B0502040204020203" pitchFamily="34" charset="0"/>
              </a:rPr>
              <a:t>Domínio 2 – sucesso escolar na avaliação interna </a:t>
            </a:r>
            <a:endParaRPr lang="pt-PT" dirty="0"/>
          </a:p>
        </p:txBody>
      </p:sp>
      <p:sp>
        <p:nvSpPr>
          <p:cNvPr id="3" name="Retângulo 2"/>
          <p:cNvSpPr/>
          <p:nvPr/>
        </p:nvSpPr>
        <p:spPr>
          <a:xfrm>
            <a:off x="2325960" y="542396"/>
            <a:ext cx="45143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dirty="0">
                <a:solidFill>
                  <a:srgbClr val="000000"/>
                </a:solidFill>
                <a:latin typeface="Arial" panose="020B0604020202020204" pitchFamily="34" charset="0"/>
              </a:rPr>
              <a:t>obtido na avaliação interna do 3.º período </a:t>
            </a:r>
            <a:endParaRPr lang="pt-PT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11728"/>
            <a:ext cx="9114682" cy="2545150"/>
          </a:xfrm>
          <a:prstGeom prst="rect">
            <a:avLst/>
          </a:prstGeom>
        </p:spPr>
      </p:pic>
      <p:sp>
        <p:nvSpPr>
          <p:cNvPr id="5" name="Retângulo 4"/>
          <p:cNvSpPr/>
          <p:nvPr/>
        </p:nvSpPr>
        <p:spPr>
          <a:xfrm>
            <a:off x="144966" y="3958672"/>
            <a:ext cx="865334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dirty="0">
                <a:solidFill>
                  <a:srgbClr val="000000"/>
                </a:solidFill>
                <a:latin typeface="Arial" panose="020B0604020202020204" pitchFamily="34" charset="0"/>
              </a:rPr>
              <a:t>Neste domínio 2, pode-se observar que foram atingidas, apenas no 1.º ciclo, as metas relativas à taxa de insucesso e à percentagem de alunos com classificação positiva a todas as disciplinas. </a:t>
            </a:r>
            <a:endParaRPr lang="pt-PT" dirty="0" smtClean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endParaRPr lang="pt-PT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pt-PT" dirty="0" smtClean="0">
                <a:solidFill>
                  <a:srgbClr val="000000"/>
                </a:solidFill>
                <a:latin typeface="Arial" panose="020B0604020202020204" pitchFamily="34" charset="0"/>
              </a:rPr>
              <a:t>Constata-se </a:t>
            </a:r>
            <a:r>
              <a:rPr lang="pt-PT" dirty="0">
                <a:solidFill>
                  <a:srgbClr val="000000"/>
                </a:solidFill>
                <a:latin typeface="Arial" panose="020B0604020202020204" pitchFamily="34" charset="0"/>
              </a:rPr>
              <a:t>que nos 2.º e 3.º ciclos de ensino, os resultados continuam longe dos valores </a:t>
            </a:r>
            <a:r>
              <a:rPr lang="pt-PT" dirty="0" smtClean="0">
                <a:solidFill>
                  <a:srgbClr val="000000"/>
                </a:solidFill>
                <a:latin typeface="Arial" panose="020B0604020202020204" pitchFamily="34" charset="0"/>
              </a:rPr>
              <a:t>contratualizados.</a:t>
            </a:r>
            <a:endParaRPr lang="pt-PT" dirty="0"/>
          </a:p>
        </p:txBody>
      </p:sp>
      <p:sp>
        <p:nvSpPr>
          <p:cNvPr id="6" name="Seta para a direita 5">
            <a:hlinkClick r:id="rId3" action="ppaction://hlinksldjump"/>
          </p:cNvPr>
          <p:cNvSpPr/>
          <p:nvPr/>
        </p:nvSpPr>
        <p:spPr>
          <a:xfrm rot="10800000">
            <a:off x="7348653" y="6253831"/>
            <a:ext cx="1405053" cy="4518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7" name="CaixaDeTexto 6"/>
          <p:cNvSpPr txBox="1"/>
          <p:nvPr/>
        </p:nvSpPr>
        <p:spPr>
          <a:xfrm>
            <a:off x="7620062" y="6370859"/>
            <a:ext cx="11336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100" b="1" dirty="0" smtClean="0"/>
              <a:t>Voltar ao índice</a:t>
            </a:r>
            <a:endParaRPr lang="pt-PT" sz="1100" b="1" dirty="0"/>
          </a:p>
        </p:txBody>
      </p:sp>
    </p:spTree>
    <p:extLst>
      <p:ext uri="{BB962C8B-B14F-4D97-AF65-F5344CB8AC3E}">
        <p14:creationId xmlns:p14="http://schemas.microsoft.com/office/powerpoint/2010/main" xmlns="" val="4076158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5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166" y="812362"/>
            <a:ext cx="8775292" cy="3750824"/>
          </a:xfrm>
          <a:prstGeom prst="rect">
            <a:avLst/>
          </a:prstGeom>
        </p:spPr>
      </p:pic>
      <p:sp>
        <p:nvSpPr>
          <p:cNvPr id="3" name="Retângulo 2"/>
          <p:cNvSpPr/>
          <p:nvPr/>
        </p:nvSpPr>
        <p:spPr>
          <a:xfrm>
            <a:off x="1906857" y="173064"/>
            <a:ext cx="535258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dirty="0">
                <a:solidFill>
                  <a:srgbClr val="000000"/>
                </a:solidFill>
                <a:latin typeface="Segoe UI" panose="020B0502040204020203" pitchFamily="34" charset="0"/>
              </a:rPr>
              <a:t>Domínio 2 – sucesso escolar na avaliação interna </a:t>
            </a:r>
            <a:endParaRPr lang="pt-PT" dirty="0"/>
          </a:p>
        </p:txBody>
      </p:sp>
      <p:sp>
        <p:nvSpPr>
          <p:cNvPr id="4" name="Retângulo 3"/>
          <p:cNvSpPr/>
          <p:nvPr/>
        </p:nvSpPr>
        <p:spPr>
          <a:xfrm>
            <a:off x="345559" y="4833152"/>
            <a:ext cx="829650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dirty="0" smtClean="0">
                <a:solidFill>
                  <a:srgbClr val="000000"/>
                </a:solidFill>
                <a:latin typeface="Arial" panose="020B0604020202020204" pitchFamily="34" charset="0"/>
              </a:rPr>
              <a:t>Verifica-se </a:t>
            </a:r>
            <a:r>
              <a:rPr lang="pt-PT" dirty="0">
                <a:solidFill>
                  <a:srgbClr val="000000"/>
                </a:solidFill>
                <a:latin typeface="Arial" panose="020B0604020202020204" pitchFamily="34" charset="0"/>
              </a:rPr>
              <a:t>que, nos 2.º, 6.º, 7.º e 8.º anos a taxa de insucesso é maior e que, a partir do 5.º ano, a percentagem de alunos com classificação positiva a todas as disciplinas decresce significativamente </a:t>
            </a:r>
            <a:endParaRPr lang="pt-PT" dirty="0"/>
          </a:p>
        </p:txBody>
      </p:sp>
      <p:sp>
        <p:nvSpPr>
          <p:cNvPr id="5" name="Seta para a direita 4">
            <a:hlinkClick r:id="rId3" action="ppaction://hlinksldjump"/>
          </p:cNvPr>
          <p:cNvSpPr/>
          <p:nvPr/>
        </p:nvSpPr>
        <p:spPr>
          <a:xfrm rot="10800000">
            <a:off x="7348653" y="6253831"/>
            <a:ext cx="1405053" cy="4518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6" name="CaixaDeTexto 5"/>
          <p:cNvSpPr txBox="1"/>
          <p:nvPr/>
        </p:nvSpPr>
        <p:spPr>
          <a:xfrm>
            <a:off x="7620062" y="6370859"/>
            <a:ext cx="11336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100" b="1" dirty="0" smtClean="0"/>
              <a:t>Voltar ao índice</a:t>
            </a:r>
            <a:endParaRPr lang="pt-PT" sz="1100" b="1" dirty="0"/>
          </a:p>
        </p:txBody>
      </p:sp>
    </p:spTree>
    <p:extLst>
      <p:ext uri="{BB962C8B-B14F-4D97-AF65-F5344CB8AC3E}">
        <p14:creationId xmlns:p14="http://schemas.microsoft.com/office/powerpoint/2010/main" xmlns="" val="288642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5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1962614" y="117308"/>
            <a:ext cx="74267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dirty="0">
                <a:solidFill>
                  <a:srgbClr val="000000"/>
                </a:solidFill>
                <a:latin typeface="Segoe UI" panose="020B0502040204020203" pitchFamily="34" charset="0"/>
              </a:rPr>
              <a:t>Domínio 3 – interrupção precoce do percurso escolar </a:t>
            </a:r>
            <a:endParaRPr lang="pt-PT" dirty="0"/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248" y="647234"/>
            <a:ext cx="8694784" cy="1984454"/>
          </a:xfrm>
          <a:prstGeom prst="rect">
            <a:avLst/>
          </a:prstGeom>
        </p:spPr>
      </p:pic>
      <p:sp>
        <p:nvSpPr>
          <p:cNvPr id="4" name="Retângulo 3"/>
          <p:cNvSpPr/>
          <p:nvPr/>
        </p:nvSpPr>
        <p:spPr>
          <a:xfrm>
            <a:off x="343248" y="3018197"/>
            <a:ext cx="856657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dirty="0" smtClean="0">
                <a:solidFill>
                  <a:srgbClr val="000000"/>
                </a:solidFill>
                <a:latin typeface="Arial" panose="020B0604020202020204" pitchFamily="34" charset="0"/>
              </a:rPr>
              <a:t>Alunos </a:t>
            </a:r>
            <a:r>
              <a:rPr lang="pt-PT" dirty="0">
                <a:solidFill>
                  <a:srgbClr val="000000"/>
                </a:solidFill>
                <a:latin typeface="Arial" panose="020B0604020202020204" pitchFamily="34" charset="0"/>
              </a:rPr>
              <a:t>dos 2.º e 3.º ciclos que ficaram retidos / excluídos por terem ultrapassado o limite de faltas injustificadas permitidas por lei e os que abandonaram no decurso do ano escolar. </a:t>
            </a:r>
            <a:endParaRPr lang="pt-PT" dirty="0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189" y="4575563"/>
            <a:ext cx="8393912" cy="1390339"/>
          </a:xfrm>
          <a:prstGeom prst="rect">
            <a:avLst/>
          </a:prstGeom>
        </p:spPr>
      </p:pic>
      <p:sp>
        <p:nvSpPr>
          <p:cNvPr id="6" name="Seta para a direita 5">
            <a:hlinkClick r:id="rId4" action="ppaction://hlinksldjump"/>
          </p:cNvPr>
          <p:cNvSpPr/>
          <p:nvPr/>
        </p:nvSpPr>
        <p:spPr>
          <a:xfrm rot="10800000">
            <a:off x="7348653" y="6253831"/>
            <a:ext cx="1405053" cy="4518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7" name="CaixaDeTexto 6"/>
          <p:cNvSpPr txBox="1"/>
          <p:nvPr/>
        </p:nvSpPr>
        <p:spPr>
          <a:xfrm>
            <a:off x="7620062" y="6370859"/>
            <a:ext cx="11336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100" b="1" dirty="0" smtClean="0"/>
              <a:t>Voltar ao índice</a:t>
            </a:r>
            <a:endParaRPr lang="pt-PT" sz="1100" b="1" dirty="0"/>
          </a:p>
        </p:txBody>
      </p:sp>
    </p:spTree>
    <p:extLst>
      <p:ext uri="{BB962C8B-B14F-4D97-AF65-F5344CB8AC3E}">
        <p14:creationId xmlns:p14="http://schemas.microsoft.com/office/powerpoint/2010/main" xmlns="" val="1572038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5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638" y="1358126"/>
            <a:ext cx="8857114" cy="3269630"/>
          </a:xfrm>
          <a:prstGeom prst="rect">
            <a:avLst/>
          </a:prstGeom>
        </p:spPr>
      </p:pic>
      <p:sp>
        <p:nvSpPr>
          <p:cNvPr id="3" name="Seta para a direita 2">
            <a:hlinkClick r:id="rId3" action="ppaction://hlinksldjump"/>
          </p:cNvPr>
          <p:cNvSpPr/>
          <p:nvPr/>
        </p:nvSpPr>
        <p:spPr>
          <a:xfrm rot="10800000">
            <a:off x="7348653" y="6253831"/>
            <a:ext cx="1405053" cy="4518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4" name="CaixaDeTexto 3"/>
          <p:cNvSpPr txBox="1"/>
          <p:nvPr/>
        </p:nvSpPr>
        <p:spPr>
          <a:xfrm>
            <a:off x="7620062" y="6370859"/>
            <a:ext cx="11336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100" b="1" dirty="0" smtClean="0"/>
              <a:t>Voltar ao índice</a:t>
            </a:r>
            <a:endParaRPr lang="pt-PT" sz="1100" b="1" dirty="0"/>
          </a:p>
        </p:txBody>
      </p:sp>
    </p:spTree>
    <p:extLst>
      <p:ext uri="{BB962C8B-B14F-4D97-AF65-F5344CB8AC3E}">
        <p14:creationId xmlns:p14="http://schemas.microsoft.com/office/powerpoint/2010/main" xmlns="" val="776346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5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/>
          <p:cNvSpPr/>
          <p:nvPr/>
        </p:nvSpPr>
        <p:spPr>
          <a:xfrm>
            <a:off x="3264380" y="233505"/>
            <a:ext cx="26821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dirty="0">
                <a:solidFill>
                  <a:srgbClr val="000000"/>
                </a:solidFill>
                <a:latin typeface="Segoe UI" panose="020B0502040204020203" pitchFamily="34" charset="0"/>
              </a:rPr>
              <a:t>Domínio 4 – indisciplina </a:t>
            </a:r>
            <a:endParaRPr lang="pt-PT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812" y="747132"/>
            <a:ext cx="8941949" cy="5051502"/>
          </a:xfrm>
          <a:prstGeom prst="rect">
            <a:avLst/>
          </a:prstGeom>
        </p:spPr>
      </p:pic>
      <p:sp>
        <p:nvSpPr>
          <p:cNvPr id="5" name="Seta para a direita 4">
            <a:hlinkClick r:id="rId3" action="ppaction://hlinksldjump"/>
          </p:cNvPr>
          <p:cNvSpPr/>
          <p:nvPr/>
        </p:nvSpPr>
        <p:spPr>
          <a:xfrm rot="10800000">
            <a:off x="7348653" y="6253831"/>
            <a:ext cx="1405053" cy="4518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6" name="CaixaDeTexto 5"/>
          <p:cNvSpPr txBox="1"/>
          <p:nvPr/>
        </p:nvSpPr>
        <p:spPr>
          <a:xfrm>
            <a:off x="7620062" y="6370859"/>
            <a:ext cx="11336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100" b="1" dirty="0" smtClean="0"/>
              <a:t>Voltar ao índice</a:t>
            </a:r>
            <a:endParaRPr lang="pt-PT" sz="1100" b="1" dirty="0"/>
          </a:p>
        </p:txBody>
      </p:sp>
    </p:spTree>
    <p:extLst>
      <p:ext uri="{BB962C8B-B14F-4D97-AF65-F5344CB8AC3E}">
        <p14:creationId xmlns:p14="http://schemas.microsoft.com/office/powerpoint/2010/main" xmlns="" val="1612169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5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3224411" y="133143"/>
            <a:ext cx="24721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dirty="0">
                <a:solidFill>
                  <a:srgbClr val="000000"/>
                </a:solidFill>
                <a:latin typeface="Segoe UI" panose="020B0502040204020203" pitchFamily="34" charset="0"/>
              </a:rPr>
              <a:t>Alunos com escalão A </a:t>
            </a:r>
            <a:endParaRPr lang="pt-PT" dirty="0"/>
          </a:p>
        </p:txBody>
      </p:sp>
      <p:sp>
        <p:nvSpPr>
          <p:cNvPr id="3" name="Retângulo 2"/>
          <p:cNvSpPr/>
          <p:nvPr/>
        </p:nvSpPr>
        <p:spPr>
          <a:xfrm>
            <a:off x="200722" y="633827"/>
            <a:ext cx="894327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dirty="0">
                <a:solidFill>
                  <a:srgbClr val="000000"/>
                </a:solidFill>
                <a:latin typeface="Arial" panose="020B0604020202020204" pitchFamily="34" charset="0"/>
              </a:rPr>
              <a:t>Devido ao elevado número de alunos carenciados subsidiados com escalão A, é pertinente aferir os resultados escolares desses alunos para verificar se os mesmos influenciam ou não os resultados do agrupamento. </a:t>
            </a:r>
            <a:endParaRPr lang="pt-PT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537" y="1688509"/>
            <a:ext cx="8467524" cy="2314779"/>
          </a:xfrm>
          <a:prstGeom prst="rect">
            <a:avLst/>
          </a:prstGeom>
        </p:spPr>
      </p:pic>
      <p:sp>
        <p:nvSpPr>
          <p:cNvPr id="5" name="Retângulo 4"/>
          <p:cNvSpPr/>
          <p:nvPr/>
        </p:nvSpPr>
        <p:spPr>
          <a:xfrm>
            <a:off x="334537" y="4643582"/>
            <a:ext cx="83411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dirty="0">
                <a:solidFill>
                  <a:srgbClr val="000000"/>
                </a:solidFill>
                <a:latin typeface="Arial" panose="020B0604020202020204" pitchFamily="34" charset="0"/>
              </a:rPr>
              <a:t>Pode observar-se que a taxa de transição desses alunos é menor em quase 10 pontos percentuais face à taxa de transição global o que permite concluir que os resultados escolares desses alunos influenciam os resultados escolares do agrupamento. </a:t>
            </a:r>
            <a:endParaRPr lang="pt-PT" dirty="0"/>
          </a:p>
        </p:txBody>
      </p:sp>
      <p:sp>
        <p:nvSpPr>
          <p:cNvPr id="6" name="Seta para a direita 5">
            <a:hlinkClick r:id="rId3" action="ppaction://hlinksldjump"/>
          </p:cNvPr>
          <p:cNvSpPr/>
          <p:nvPr/>
        </p:nvSpPr>
        <p:spPr>
          <a:xfrm rot="10800000">
            <a:off x="7348653" y="6253831"/>
            <a:ext cx="1405053" cy="4518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7" name="CaixaDeTexto 6"/>
          <p:cNvSpPr txBox="1"/>
          <p:nvPr/>
        </p:nvSpPr>
        <p:spPr>
          <a:xfrm>
            <a:off x="7620062" y="6370859"/>
            <a:ext cx="11336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100" b="1" dirty="0" smtClean="0"/>
              <a:t>Voltar ao índice</a:t>
            </a:r>
            <a:endParaRPr lang="pt-PT" sz="1100" b="1" dirty="0"/>
          </a:p>
        </p:txBody>
      </p:sp>
    </p:spTree>
    <p:extLst>
      <p:ext uri="{BB962C8B-B14F-4D97-AF65-F5344CB8AC3E}">
        <p14:creationId xmlns:p14="http://schemas.microsoft.com/office/powerpoint/2010/main" xmlns="" val="499178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5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1940312" y="161913"/>
            <a:ext cx="54640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dirty="0">
                <a:solidFill>
                  <a:srgbClr val="000000"/>
                </a:solidFill>
                <a:latin typeface="Segoe UI" panose="020B0502040204020203" pitchFamily="34" charset="0"/>
              </a:rPr>
              <a:t>Eficácia dos alunos que beneficiaram de AE / APA </a:t>
            </a:r>
            <a:endParaRPr lang="pt-PT" dirty="0"/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350" y="856076"/>
            <a:ext cx="8705929" cy="3202968"/>
          </a:xfrm>
          <a:prstGeom prst="rect">
            <a:avLst/>
          </a:prstGeom>
        </p:spPr>
      </p:pic>
      <p:sp>
        <p:nvSpPr>
          <p:cNvPr id="4" name="Retângulo 3"/>
          <p:cNvSpPr/>
          <p:nvPr/>
        </p:nvSpPr>
        <p:spPr>
          <a:xfrm>
            <a:off x="384868" y="4619498"/>
            <a:ext cx="857041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dirty="0">
                <a:solidFill>
                  <a:srgbClr val="000000"/>
                </a:solidFill>
                <a:latin typeface="Arial" panose="020B0604020202020204" pitchFamily="34" charset="0"/>
              </a:rPr>
              <a:t>Constata-se que a percentagem de alunos que usufruíram o Apoio ao Estudo /Apoio Pedagógico Acrescido e que obtiverem nível positivo é de 54,9% a Português e de 49,2% a Matemática. </a:t>
            </a:r>
            <a:endParaRPr lang="pt-PT" dirty="0"/>
          </a:p>
        </p:txBody>
      </p:sp>
      <p:sp>
        <p:nvSpPr>
          <p:cNvPr id="5" name="Seta para a direita 4">
            <a:hlinkClick r:id="rId3" action="ppaction://hlinksldjump"/>
          </p:cNvPr>
          <p:cNvSpPr/>
          <p:nvPr/>
        </p:nvSpPr>
        <p:spPr>
          <a:xfrm rot="10800000">
            <a:off x="7348653" y="6253831"/>
            <a:ext cx="1405053" cy="4518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6" name="CaixaDeTexto 5"/>
          <p:cNvSpPr txBox="1"/>
          <p:nvPr/>
        </p:nvSpPr>
        <p:spPr>
          <a:xfrm>
            <a:off x="7620062" y="6370859"/>
            <a:ext cx="11336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100" b="1" dirty="0" smtClean="0"/>
              <a:t>Voltar ao índice</a:t>
            </a:r>
            <a:endParaRPr lang="pt-PT" sz="1100" b="1" dirty="0"/>
          </a:p>
        </p:txBody>
      </p:sp>
    </p:spTree>
    <p:extLst>
      <p:ext uri="{BB962C8B-B14F-4D97-AF65-F5344CB8AC3E}">
        <p14:creationId xmlns:p14="http://schemas.microsoft.com/office/powerpoint/2010/main" xmlns="" val="267300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5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1940312" y="161913"/>
            <a:ext cx="54640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dirty="0">
                <a:solidFill>
                  <a:srgbClr val="000000"/>
                </a:solidFill>
                <a:latin typeface="Segoe UI" panose="020B0502040204020203" pitchFamily="34" charset="0"/>
              </a:rPr>
              <a:t>Eficácia dos alunos que beneficiaram de AE / APA </a:t>
            </a:r>
            <a:endParaRPr lang="pt-PT" dirty="0"/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3048" y="531245"/>
            <a:ext cx="7353300" cy="2695575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3048" y="3502760"/>
            <a:ext cx="7762875" cy="3019425"/>
          </a:xfrm>
          <a:prstGeom prst="rect">
            <a:avLst/>
          </a:prstGeom>
        </p:spPr>
      </p:pic>
      <p:sp>
        <p:nvSpPr>
          <p:cNvPr id="5" name="Seta para a direita 4">
            <a:hlinkClick r:id="rId4" action="ppaction://hlinksldjump"/>
          </p:cNvPr>
          <p:cNvSpPr/>
          <p:nvPr/>
        </p:nvSpPr>
        <p:spPr>
          <a:xfrm rot="10800000">
            <a:off x="7348653" y="6253831"/>
            <a:ext cx="1405053" cy="4518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6" name="CaixaDeTexto 5"/>
          <p:cNvSpPr txBox="1"/>
          <p:nvPr/>
        </p:nvSpPr>
        <p:spPr>
          <a:xfrm>
            <a:off x="7620062" y="6370859"/>
            <a:ext cx="11336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100" b="1" dirty="0" smtClean="0"/>
              <a:t>Voltar ao índice</a:t>
            </a:r>
            <a:endParaRPr lang="pt-PT" sz="1100" b="1" dirty="0"/>
          </a:p>
        </p:txBody>
      </p:sp>
    </p:spTree>
    <p:extLst>
      <p:ext uri="{BB962C8B-B14F-4D97-AF65-F5344CB8AC3E}">
        <p14:creationId xmlns:p14="http://schemas.microsoft.com/office/powerpoint/2010/main" xmlns="" val="3617024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5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326323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ixaDeTexto 6"/>
          <p:cNvSpPr txBox="1"/>
          <p:nvPr/>
        </p:nvSpPr>
        <p:spPr>
          <a:xfrm>
            <a:off x="1041129" y="1959444"/>
            <a:ext cx="69456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b="1" dirty="0" smtClean="0"/>
              <a:t>Domínio 2- </a:t>
            </a:r>
            <a:r>
              <a:rPr lang="pt-PT" sz="2400" b="1" dirty="0" smtClean="0">
                <a:hlinkClick r:id="rId2" action="ppaction://hlinksldjump"/>
              </a:rPr>
              <a:t>Sucesso</a:t>
            </a:r>
            <a:r>
              <a:rPr lang="pt-PT" sz="2400" b="1" dirty="0" smtClean="0"/>
              <a:t> Escolar na Avaliação Interna</a:t>
            </a:r>
            <a:endParaRPr lang="pt-PT" sz="2400" b="1" dirty="0"/>
          </a:p>
        </p:txBody>
      </p:sp>
      <p:sp>
        <p:nvSpPr>
          <p:cNvPr id="30" name="CaixaDeTexto 29"/>
          <p:cNvSpPr txBox="1"/>
          <p:nvPr/>
        </p:nvSpPr>
        <p:spPr>
          <a:xfrm>
            <a:off x="2164922" y="3234354"/>
            <a:ext cx="151355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000" b="1" dirty="0" smtClean="0"/>
              <a:t>Matemática</a:t>
            </a:r>
            <a:endParaRPr lang="pt-PT" sz="2000" b="1" dirty="0"/>
          </a:p>
        </p:txBody>
      </p:sp>
      <p:sp>
        <p:nvSpPr>
          <p:cNvPr id="31" name="CaixaDeTexto 30"/>
          <p:cNvSpPr txBox="1"/>
          <p:nvPr/>
        </p:nvSpPr>
        <p:spPr>
          <a:xfrm>
            <a:off x="2180355" y="2947417"/>
            <a:ext cx="13179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000" b="1" dirty="0" smtClean="0"/>
              <a:t>Português</a:t>
            </a:r>
            <a:endParaRPr lang="pt-PT" sz="2000" b="1" dirty="0"/>
          </a:p>
        </p:txBody>
      </p:sp>
      <p:sp>
        <p:nvSpPr>
          <p:cNvPr id="32" name="CaixaDeTexto 31"/>
          <p:cNvSpPr txBox="1"/>
          <p:nvPr/>
        </p:nvSpPr>
        <p:spPr>
          <a:xfrm>
            <a:off x="3775824" y="2941987"/>
            <a:ext cx="8178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000" dirty="0" smtClean="0">
                <a:hlinkClick r:id="rId3" action="ppaction://hlinksldjump"/>
              </a:rPr>
              <a:t>4ºano</a:t>
            </a:r>
            <a:endParaRPr lang="pt-PT" sz="2000" dirty="0"/>
          </a:p>
        </p:txBody>
      </p:sp>
      <p:sp>
        <p:nvSpPr>
          <p:cNvPr id="33" name="CaixaDeTexto 32"/>
          <p:cNvSpPr txBox="1"/>
          <p:nvPr/>
        </p:nvSpPr>
        <p:spPr>
          <a:xfrm>
            <a:off x="4625655" y="2952462"/>
            <a:ext cx="8194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000" dirty="0">
                <a:hlinkClick r:id="rId4" action="ppaction://hlinksldjump"/>
              </a:rPr>
              <a:t>6</a:t>
            </a:r>
            <a:r>
              <a:rPr lang="pt-PT" sz="2000" dirty="0" smtClean="0">
                <a:hlinkClick r:id="rId4" action="ppaction://hlinksldjump"/>
              </a:rPr>
              <a:t>ºano</a:t>
            </a:r>
            <a:endParaRPr lang="pt-PT" sz="2000" dirty="0"/>
          </a:p>
        </p:txBody>
      </p:sp>
      <p:sp>
        <p:nvSpPr>
          <p:cNvPr id="34" name="CaixaDeTexto 33"/>
          <p:cNvSpPr txBox="1"/>
          <p:nvPr/>
        </p:nvSpPr>
        <p:spPr>
          <a:xfrm>
            <a:off x="5537496" y="2938848"/>
            <a:ext cx="8623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dirty="0" smtClean="0">
                <a:hlinkClick r:id="rId5" action="ppaction://hlinksldjump"/>
              </a:rPr>
              <a:t>9ºano</a:t>
            </a:r>
            <a:endParaRPr lang="pt-PT" sz="2000" dirty="0"/>
          </a:p>
        </p:txBody>
      </p:sp>
      <p:sp>
        <p:nvSpPr>
          <p:cNvPr id="36" name="CaixaDeTexto 35"/>
          <p:cNvSpPr txBox="1"/>
          <p:nvPr/>
        </p:nvSpPr>
        <p:spPr>
          <a:xfrm>
            <a:off x="1964821" y="2557731"/>
            <a:ext cx="65033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pt-PT" sz="2400" b="1" dirty="0" smtClean="0"/>
              <a:t>Diferença entre a Avaliação Externa e Interna</a:t>
            </a:r>
            <a:endParaRPr lang="pt-PT" sz="2400" b="1" dirty="0"/>
          </a:p>
        </p:txBody>
      </p:sp>
      <p:sp>
        <p:nvSpPr>
          <p:cNvPr id="37" name="CaixaDeTexto 36"/>
          <p:cNvSpPr txBox="1"/>
          <p:nvPr/>
        </p:nvSpPr>
        <p:spPr>
          <a:xfrm>
            <a:off x="3757006" y="3217696"/>
            <a:ext cx="8178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000" dirty="0" smtClean="0">
                <a:hlinkClick r:id="rId6" action="ppaction://hlinksldjump"/>
              </a:rPr>
              <a:t>4ºano</a:t>
            </a:r>
            <a:endParaRPr lang="pt-PT" sz="2000" dirty="0"/>
          </a:p>
        </p:txBody>
      </p:sp>
      <p:sp>
        <p:nvSpPr>
          <p:cNvPr id="38" name="CaixaDeTexto 37"/>
          <p:cNvSpPr txBox="1"/>
          <p:nvPr/>
        </p:nvSpPr>
        <p:spPr>
          <a:xfrm>
            <a:off x="4639671" y="3244959"/>
            <a:ext cx="8194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000" dirty="0">
                <a:hlinkClick r:id="rId7" action="ppaction://hlinksldjump"/>
              </a:rPr>
              <a:t>6</a:t>
            </a:r>
            <a:r>
              <a:rPr lang="pt-PT" sz="2000" dirty="0" smtClean="0">
                <a:hlinkClick r:id="rId7" action="ppaction://hlinksldjump"/>
              </a:rPr>
              <a:t>ºano</a:t>
            </a:r>
            <a:endParaRPr lang="pt-PT" sz="2000" dirty="0"/>
          </a:p>
        </p:txBody>
      </p:sp>
      <p:sp>
        <p:nvSpPr>
          <p:cNvPr id="39" name="CaixaDeTexto 38"/>
          <p:cNvSpPr txBox="1"/>
          <p:nvPr/>
        </p:nvSpPr>
        <p:spPr>
          <a:xfrm>
            <a:off x="5523938" y="3228980"/>
            <a:ext cx="8194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000" dirty="0">
                <a:hlinkClick r:id="rId8" action="ppaction://hlinksldjump"/>
              </a:rPr>
              <a:t>9</a:t>
            </a:r>
            <a:r>
              <a:rPr lang="pt-PT" sz="2000" dirty="0" smtClean="0">
                <a:hlinkClick r:id="rId8" action="ppaction://hlinksldjump"/>
              </a:rPr>
              <a:t>ºano</a:t>
            </a:r>
            <a:endParaRPr lang="pt-PT" sz="2000" dirty="0"/>
          </a:p>
        </p:txBody>
      </p:sp>
      <p:sp>
        <p:nvSpPr>
          <p:cNvPr id="21" name="CaixaDeTexto 20"/>
          <p:cNvSpPr txBox="1"/>
          <p:nvPr/>
        </p:nvSpPr>
        <p:spPr>
          <a:xfrm>
            <a:off x="6496444" y="3069691"/>
            <a:ext cx="13837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000" dirty="0" smtClean="0">
                <a:hlinkClick r:id="rId9" action="ppaction://hlinksldjump"/>
              </a:rPr>
              <a:t>Conclusões</a:t>
            </a:r>
            <a:endParaRPr lang="pt-PT" sz="2000" dirty="0"/>
          </a:p>
        </p:txBody>
      </p:sp>
      <p:sp>
        <p:nvSpPr>
          <p:cNvPr id="40" name="CaixaDeTexto 39"/>
          <p:cNvSpPr txBox="1"/>
          <p:nvPr/>
        </p:nvSpPr>
        <p:spPr>
          <a:xfrm>
            <a:off x="1964821" y="3870632"/>
            <a:ext cx="50758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pt-PT" sz="2400" b="1" dirty="0" smtClean="0"/>
              <a:t>Resultados dos testes Intermédios</a:t>
            </a:r>
            <a:endParaRPr lang="pt-PT" sz="2400" b="1" dirty="0"/>
          </a:p>
        </p:txBody>
      </p:sp>
      <p:sp>
        <p:nvSpPr>
          <p:cNvPr id="41" name="CaixaDeTexto 40"/>
          <p:cNvSpPr txBox="1"/>
          <p:nvPr/>
        </p:nvSpPr>
        <p:spPr>
          <a:xfrm>
            <a:off x="2208567" y="4269242"/>
            <a:ext cx="13179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000" b="1" dirty="0" smtClean="0"/>
              <a:t>Português</a:t>
            </a:r>
            <a:endParaRPr lang="pt-PT" sz="2000" b="1" dirty="0"/>
          </a:p>
        </p:txBody>
      </p:sp>
      <p:sp>
        <p:nvSpPr>
          <p:cNvPr id="42" name="CaixaDeTexto 41"/>
          <p:cNvSpPr txBox="1"/>
          <p:nvPr/>
        </p:nvSpPr>
        <p:spPr>
          <a:xfrm>
            <a:off x="2184139" y="4606297"/>
            <a:ext cx="151355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000" b="1" dirty="0" smtClean="0"/>
              <a:t>Matemática</a:t>
            </a:r>
            <a:endParaRPr lang="pt-PT" sz="2000" b="1" dirty="0"/>
          </a:p>
        </p:txBody>
      </p:sp>
      <p:sp>
        <p:nvSpPr>
          <p:cNvPr id="43" name="CaixaDeTexto 42"/>
          <p:cNvSpPr txBox="1"/>
          <p:nvPr/>
        </p:nvSpPr>
        <p:spPr>
          <a:xfrm>
            <a:off x="3756423" y="4236842"/>
            <a:ext cx="8162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000" dirty="0" smtClean="0">
                <a:hlinkClick r:id="rId10" action="ppaction://hlinksldjump"/>
              </a:rPr>
              <a:t>2ºano</a:t>
            </a:r>
            <a:endParaRPr lang="pt-PT" sz="2000" dirty="0"/>
          </a:p>
        </p:txBody>
      </p:sp>
      <p:sp>
        <p:nvSpPr>
          <p:cNvPr id="44" name="CaixaDeTexto 43"/>
          <p:cNvSpPr txBox="1"/>
          <p:nvPr/>
        </p:nvSpPr>
        <p:spPr>
          <a:xfrm>
            <a:off x="3748897" y="4581276"/>
            <a:ext cx="8162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000" dirty="0" smtClean="0">
                <a:hlinkClick r:id="rId11" action="ppaction://hlinksldjump"/>
              </a:rPr>
              <a:t>2ºano</a:t>
            </a:r>
            <a:endParaRPr lang="pt-PT" sz="2000" dirty="0"/>
          </a:p>
        </p:txBody>
      </p:sp>
      <p:sp>
        <p:nvSpPr>
          <p:cNvPr id="45" name="CaixaDeTexto 44"/>
          <p:cNvSpPr txBox="1"/>
          <p:nvPr/>
        </p:nvSpPr>
        <p:spPr>
          <a:xfrm>
            <a:off x="4616348" y="4232225"/>
            <a:ext cx="8194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000" dirty="0">
                <a:hlinkClick r:id="rId12" action="ppaction://hlinksldjump"/>
              </a:rPr>
              <a:t>9</a:t>
            </a:r>
            <a:r>
              <a:rPr lang="pt-PT" sz="2000" dirty="0" smtClean="0">
                <a:hlinkClick r:id="rId12" action="ppaction://hlinksldjump"/>
              </a:rPr>
              <a:t>ºano</a:t>
            </a:r>
            <a:endParaRPr lang="pt-PT" sz="2000" dirty="0"/>
          </a:p>
        </p:txBody>
      </p:sp>
      <p:sp>
        <p:nvSpPr>
          <p:cNvPr id="46" name="CaixaDeTexto 45"/>
          <p:cNvSpPr txBox="1"/>
          <p:nvPr/>
        </p:nvSpPr>
        <p:spPr>
          <a:xfrm>
            <a:off x="4636797" y="4564668"/>
            <a:ext cx="8194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000" dirty="0">
                <a:hlinkClick r:id="rId12" action="ppaction://hlinksldjump"/>
              </a:rPr>
              <a:t>9</a:t>
            </a:r>
            <a:r>
              <a:rPr lang="pt-PT" sz="2000" dirty="0" smtClean="0">
                <a:hlinkClick r:id="rId12" action="ppaction://hlinksldjump"/>
              </a:rPr>
              <a:t>ºano</a:t>
            </a:r>
            <a:endParaRPr lang="pt-PT" sz="2000" dirty="0"/>
          </a:p>
        </p:txBody>
      </p:sp>
      <p:sp>
        <p:nvSpPr>
          <p:cNvPr id="47" name="CaixaDeTexto 46"/>
          <p:cNvSpPr txBox="1"/>
          <p:nvPr/>
        </p:nvSpPr>
        <p:spPr>
          <a:xfrm>
            <a:off x="1989145" y="5204584"/>
            <a:ext cx="46970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pt-PT" sz="2000" b="1" dirty="0" smtClean="0">
                <a:hlinkClick r:id="rId13" action="ppaction://hlinksldjump"/>
              </a:rPr>
              <a:t>Resultados</a:t>
            </a:r>
            <a:r>
              <a:rPr lang="pt-PT" sz="2000" b="1" dirty="0" smtClean="0"/>
              <a:t> dos Testes </a:t>
            </a:r>
            <a:r>
              <a:rPr lang="pt-PT" sz="2000" b="1" dirty="0" err="1" smtClean="0"/>
              <a:t>Key</a:t>
            </a:r>
            <a:r>
              <a:rPr lang="pt-PT" sz="2000" b="1" dirty="0" smtClean="0"/>
              <a:t> for </a:t>
            </a:r>
            <a:r>
              <a:rPr lang="pt-PT" sz="2000" b="1" dirty="0" err="1" smtClean="0"/>
              <a:t>Schools</a:t>
            </a:r>
            <a:endParaRPr lang="pt-PT" sz="2000" b="1" dirty="0"/>
          </a:p>
        </p:txBody>
      </p:sp>
      <p:sp>
        <p:nvSpPr>
          <p:cNvPr id="48" name="CaixaDeTexto 47"/>
          <p:cNvSpPr txBox="1"/>
          <p:nvPr/>
        </p:nvSpPr>
        <p:spPr>
          <a:xfrm>
            <a:off x="2017139" y="5746423"/>
            <a:ext cx="24950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pt-PT" sz="2000" b="1" dirty="0" smtClean="0"/>
              <a:t>Taxa de insucesso</a:t>
            </a:r>
            <a:endParaRPr lang="pt-PT" sz="2000" b="1" dirty="0"/>
          </a:p>
        </p:txBody>
      </p:sp>
      <p:sp>
        <p:nvSpPr>
          <p:cNvPr id="49" name="CaixaDeTexto 48"/>
          <p:cNvSpPr txBox="1"/>
          <p:nvPr/>
        </p:nvSpPr>
        <p:spPr>
          <a:xfrm>
            <a:off x="4310255" y="6146533"/>
            <a:ext cx="11011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000" dirty="0" smtClean="0"/>
              <a:t>Por </a:t>
            </a:r>
            <a:r>
              <a:rPr lang="pt-PT" sz="2000" dirty="0" smtClean="0">
                <a:hlinkClick r:id="rId14" action="ppaction://hlinksldjump"/>
              </a:rPr>
              <a:t>Ciclo</a:t>
            </a:r>
            <a:endParaRPr lang="pt-PT" sz="2000" dirty="0"/>
          </a:p>
        </p:txBody>
      </p:sp>
      <p:sp>
        <p:nvSpPr>
          <p:cNvPr id="50" name="CaixaDeTexto 49"/>
          <p:cNvSpPr txBox="1"/>
          <p:nvPr/>
        </p:nvSpPr>
        <p:spPr>
          <a:xfrm>
            <a:off x="5669703" y="6146533"/>
            <a:ext cx="10164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000" dirty="0" smtClean="0"/>
              <a:t>Por </a:t>
            </a:r>
            <a:r>
              <a:rPr lang="pt-PT" sz="2000" dirty="0" smtClean="0">
                <a:hlinkClick r:id="rId15" action="ppaction://hlinksldjump"/>
              </a:rPr>
              <a:t>Ano</a:t>
            </a:r>
            <a:endParaRPr lang="pt-PT" sz="2000" dirty="0"/>
          </a:p>
        </p:txBody>
      </p:sp>
      <p:sp>
        <p:nvSpPr>
          <p:cNvPr id="59" name="CaixaDeTexto 58"/>
          <p:cNvSpPr txBox="1"/>
          <p:nvPr/>
        </p:nvSpPr>
        <p:spPr>
          <a:xfrm>
            <a:off x="1264279" y="870347"/>
            <a:ext cx="55644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800" b="1" dirty="0"/>
              <a:t>M</a:t>
            </a:r>
            <a:r>
              <a:rPr lang="pt-PT" sz="2800" b="1" dirty="0" smtClean="0"/>
              <a:t>etas gerais do Programa TEIP3</a:t>
            </a:r>
            <a:endParaRPr lang="pt-PT" sz="2800" b="1" dirty="0"/>
          </a:p>
        </p:txBody>
      </p:sp>
    </p:spTree>
    <p:extLst>
      <p:ext uri="{BB962C8B-B14F-4D97-AF65-F5344CB8AC3E}">
        <p14:creationId xmlns:p14="http://schemas.microsoft.com/office/powerpoint/2010/main" xmlns="" val="674169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5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113596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ixaDeTexto 7"/>
          <p:cNvSpPr txBox="1"/>
          <p:nvPr/>
        </p:nvSpPr>
        <p:spPr>
          <a:xfrm>
            <a:off x="1227089" y="2370418"/>
            <a:ext cx="71363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b="1" dirty="0" smtClean="0"/>
              <a:t>Domínio 3- </a:t>
            </a:r>
            <a:r>
              <a:rPr lang="pt-PT" sz="2400" b="1" dirty="0" smtClean="0">
                <a:hlinkClick r:id="rId2" action="ppaction://hlinksldjump"/>
              </a:rPr>
              <a:t>Interrupção</a:t>
            </a:r>
            <a:r>
              <a:rPr lang="pt-PT" sz="2400" b="1" dirty="0" smtClean="0"/>
              <a:t> Precoce do Percurso  Escolar </a:t>
            </a:r>
            <a:endParaRPr lang="pt-PT" sz="2400" b="1" dirty="0"/>
          </a:p>
        </p:txBody>
      </p:sp>
      <p:sp>
        <p:nvSpPr>
          <p:cNvPr id="51" name="CaixaDeTexto 50"/>
          <p:cNvSpPr txBox="1"/>
          <p:nvPr/>
        </p:nvSpPr>
        <p:spPr>
          <a:xfrm>
            <a:off x="3510572" y="3083319"/>
            <a:ext cx="11011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000" dirty="0" smtClean="0"/>
              <a:t>Por </a:t>
            </a:r>
            <a:r>
              <a:rPr lang="pt-PT" sz="2000" dirty="0" smtClean="0">
                <a:hlinkClick r:id="rId3" action="ppaction://hlinksldjump"/>
              </a:rPr>
              <a:t>Ciclo</a:t>
            </a:r>
            <a:endParaRPr lang="pt-PT" sz="2000" dirty="0"/>
          </a:p>
        </p:txBody>
      </p:sp>
      <p:sp>
        <p:nvSpPr>
          <p:cNvPr id="52" name="CaixaDeTexto 51"/>
          <p:cNvSpPr txBox="1"/>
          <p:nvPr/>
        </p:nvSpPr>
        <p:spPr>
          <a:xfrm>
            <a:off x="6130946" y="3126966"/>
            <a:ext cx="10164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000" dirty="0" smtClean="0"/>
              <a:t>Por </a:t>
            </a:r>
            <a:r>
              <a:rPr lang="pt-PT" sz="2000" dirty="0" smtClean="0">
                <a:hlinkClick r:id="rId4" action="ppaction://hlinksldjump"/>
              </a:rPr>
              <a:t>Ano</a:t>
            </a:r>
            <a:endParaRPr lang="pt-PT" sz="2000" dirty="0"/>
          </a:p>
        </p:txBody>
      </p:sp>
      <p:sp>
        <p:nvSpPr>
          <p:cNvPr id="59" name="CaixaDeTexto 58"/>
          <p:cNvSpPr txBox="1"/>
          <p:nvPr/>
        </p:nvSpPr>
        <p:spPr>
          <a:xfrm>
            <a:off x="1227089" y="1104523"/>
            <a:ext cx="55644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800" b="1" dirty="0"/>
              <a:t>M</a:t>
            </a:r>
            <a:r>
              <a:rPr lang="pt-PT" sz="2800" b="1" dirty="0" smtClean="0"/>
              <a:t>etas gerais do Programa TEIP3</a:t>
            </a:r>
            <a:endParaRPr lang="pt-PT" sz="2800" b="1" dirty="0"/>
          </a:p>
        </p:txBody>
      </p:sp>
    </p:spTree>
    <p:extLst>
      <p:ext uri="{BB962C8B-B14F-4D97-AF65-F5344CB8AC3E}">
        <p14:creationId xmlns:p14="http://schemas.microsoft.com/office/powerpoint/2010/main" xmlns="" val="2573011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1398399" y="2374431"/>
            <a:ext cx="55644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b="1" dirty="0" smtClean="0"/>
              <a:t>Domínio </a:t>
            </a:r>
            <a:r>
              <a:rPr lang="pt-PT" sz="2400" b="1" dirty="0"/>
              <a:t>4</a:t>
            </a:r>
            <a:r>
              <a:rPr lang="pt-PT" sz="2400" b="1" dirty="0" smtClean="0"/>
              <a:t>- </a:t>
            </a:r>
            <a:r>
              <a:rPr lang="pt-PT" sz="2400" b="1" dirty="0" smtClean="0">
                <a:hlinkClick r:id="rId2" action="ppaction://hlinksldjump"/>
              </a:rPr>
              <a:t>Indisciplina</a:t>
            </a:r>
            <a:endParaRPr lang="pt-PT" sz="2400" b="1" dirty="0"/>
          </a:p>
        </p:txBody>
      </p:sp>
      <p:sp>
        <p:nvSpPr>
          <p:cNvPr id="53" name="CaixaDeTexto 52"/>
          <p:cNvSpPr txBox="1"/>
          <p:nvPr/>
        </p:nvSpPr>
        <p:spPr>
          <a:xfrm>
            <a:off x="3920023" y="2948631"/>
            <a:ext cx="11011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000" dirty="0" smtClean="0"/>
              <a:t>Por </a:t>
            </a:r>
            <a:r>
              <a:rPr lang="pt-PT" sz="2000" dirty="0" smtClean="0">
                <a:hlinkClick r:id="rId3" action="ppaction://hlinksldjump"/>
              </a:rPr>
              <a:t>Ciclo</a:t>
            </a:r>
            <a:endParaRPr lang="pt-PT" sz="2000" dirty="0"/>
          </a:p>
        </p:txBody>
      </p:sp>
      <p:sp>
        <p:nvSpPr>
          <p:cNvPr id="54" name="CaixaDeTexto 53"/>
          <p:cNvSpPr txBox="1"/>
          <p:nvPr/>
        </p:nvSpPr>
        <p:spPr>
          <a:xfrm>
            <a:off x="5834441" y="2979970"/>
            <a:ext cx="24865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000" dirty="0" smtClean="0"/>
              <a:t>Alunos com </a:t>
            </a:r>
            <a:r>
              <a:rPr lang="pt-PT" sz="2000" dirty="0" smtClean="0">
                <a:hlinkClick r:id="rId4" action="ppaction://hlinksldjump"/>
              </a:rPr>
              <a:t>Escalão</a:t>
            </a:r>
            <a:r>
              <a:rPr lang="pt-PT" sz="2000" dirty="0" smtClean="0"/>
              <a:t> A</a:t>
            </a:r>
            <a:endParaRPr lang="pt-PT" sz="2000" dirty="0"/>
          </a:p>
        </p:txBody>
      </p:sp>
      <p:sp>
        <p:nvSpPr>
          <p:cNvPr id="56" name="CaixaDeTexto 55"/>
          <p:cNvSpPr txBox="1"/>
          <p:nvPr/>
        </p:nvSpPr>
        <p:spPr>
          <a:xfrm>
            <a:off x="1534123" y="3511607"/>
            <a:ext cx="70253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000" b="1" dirty="0" smtClean="0"/>
              <a:t>Eficácia dos Alunos que Beneficiaram de AE/APA (2º e3º ciclos)</a:t>
            </a:r>
            <a:endParaRPr lang="pt-PT" sz="2000" b="1" dirty="0"/>
          </a:p>
        </p:txBody>
      </p:sp>
      <p:sp>
        <p:nvSpPr>
          <p:cNvPr id="57" name="CaixaDeTexto 56"/>
          <p:cNvSpPr txBox="1"/>
          <p:nvPr/>
        </p:nvSpPr>
        <p:spPr>
          <a:xfrm>
            <a:off x="1909435" y="4279434"/>
            <a:ext cx="27221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000" b="1" dirty="0" smtClean="0">
                <a:hlinkClick r:id="rId5" action="ppaction://hlinksldjump"/>
              </a:rPr>
              <a:t>Português/Matemática</a:t>
            </a:r>
            <a:endParaRPr lang="pt-PT" sz="2000" b="1" dirty="0"/>
          </a:p>
        </p:txBody>
      </p:sp>
      <p:sp>
        <p:nvSpPr>
          <p:cNvPr id="58" name="CaixaDeTexto 57"/>
          <p:cNvSpPr txBox="1"/>
          <p:nvPr/>
        </p:nvSpPr>
        <p:spPr>
          <a:xfrm>
            <a:off x="1934092" y="4867133"/>
            <a:ext cx="37818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000" b="1" dirty="0" smtClean="0">
                <a:hlinkClick r:id="rId6" action="ppaction://hlinksldjump"/>
              </a:rPr>
              <a:t>Inglês/Ciências</a:t>
            </a:r>
            <a:r>
              <a:rPr lang="pt-PT" sz="2000" b="1" dirty="0" smtClean="0"/>
              <a:t> Naturais/História</a:t>
            </a:r>
            <a:endParaRPr lang="pt-PT" sz="2000" b="1" dirty="0"/>
          </a:p>
        </p:txBody>
      </p:sp>
      <p:sp>
        <p:nvSpPr>
          <p:cNvPr id="59" name="CaixaDeTexto 58"/>
          <p:cNvSpPr txBox="1"/>
          <p:nvPr/>
        </p:nvSpPr>
        <p:spPr>
          <a:xfrm>
            <a:off x="1227089" y="1104523"/>
            <a:ext cx="55644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800" b="1" dirty="0"/>
              <a:t>M</a:t>
            </a:r>
            <a:r>
              <a:rPr lang="pt-PT" sz="2800" b="1" dirty="0" smtClean="0"/>
              <a:t>etas gerais do Programa TEIP3</a:t>
            </a:r>
            <a:endParaRPr lang="pt-PT" sz="2800" b="1" dirty="0"/>
          </a:p>
        </p:txBody>
      </p:sp>
    </p:spTree>
    <p:extLst>
      <p:ext uri="{BB962C8B-B14F-4D97-AF65-F5344CB8AC3E}">
        <p14:creationId xmlns:p14="http://schemas.microsoft.com/office/powerpoint/2010/main" xmlns="" val="82984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aixaDeTexto 9"/>
          <p:cNvSpPr txBox="1"/>
          <p:nvPr/>
        </p:nvSpPr>
        <p:spPr>
          <a:xfrm>
            <a:off x="1556393" y="1937278"/>
            <a:ext cx="77872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b="1" dirty="0">
                <a:hlinkClick r:id="rId2" action="ppaction://hlinksldjump"/>
              </a:rPr>
              <a:t>M</a:t>
            </a:r>
            <a:r>
              <a:rPr lang="pt-PT" sz="2400" b="1" dirty="0" smtClean="0">
                <a:hlinkClick r:id="rId2" action="ppaction://hlinksldjump"/>
              </a:rPr>
              <a:t>etas</a:t>
            </a:r>
            <a:r>
              <a:rPr lang="pt-PT" sz="2400" b="1" dirty="0" smtClean="0"/>
              <a:t> a atingir por disciplina (Projeto Educativo)</a:t>
            </a:r>
            <a:endParaRPr lang="pt-PT" sz="2400" b="1" dirty="0"/>
          </a:p>
        </p:txBody>
      </p:sp>
      <p:sp>
        <p:nvSpPr>
          <p:cNvPr id="11" name="CaixaDeTexto 10"/>
          <p:cNvSpPr txBox="1"/>
          <p:nvPr/>
        </p:nvSpPr>
        <p:spPr>
          <a:xfrm>
            <a:off x="2121837" y="3178106"/>
            <a:ext cx="8976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dirty="0" smtClean="0">
                <a:hlinkClick r:id="rId3" action="ppaction://hlinksldjump"/>
              </a:rPr>
              <a:t>5º</a:t>
            </a:r>
            <a:r>
              <a:rPr lang="pt-PT" sz="2000" dirty="0" smtClean="0"/>
              <a:t> ano</a:t>
            </a:r>
            <a:endParaRPr lang="pt-PT" sz="2000" dirty="0"/>
          </a:p>
        </p:txBody>
      </p:sp>
      <p:sp>
        <p:nvSpPr>
          <p:cNvPr id="12" name="CaixaDeTexto 11"/>
          <p:cNvSpPr txBox="1"/>
          <p:nvPr/>
        </p:nvSpPr>
        <p:spPr>
          <a:xfrm>
            <a:off x="3277095" y="3178114"/>
            <a:ext cx="8976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dirty="0">
                <a:hlinkClick r:id="rId4" action="ppaction://hlinksldjump"/>
              </a:rPr>
              <a:t>6</a:t>
            </a:r>
            <a:r>
              <a:rPr lang="pt-PT" sz="2000" dirty="0" smtClean="0">
                <a:hlinkClick r:id="rId4" action="ppaction://hlinksldjump"/>
              </a:rPr>
              <a:t>º</a:t>
            </a:r>
            <a:r>
              <a:rPr lang="pt-PT" sz="2000" dirty="0" smtClean="0"/>
              <a:t> ano</a:t>
            </a:r>
            <a:endParaRPr lang="pt-PT" sz="2000" dirty="0"/>
          </a:p>
        </p:txBody>
      </p:sp>
      <p:sp>
        <p:nvSpPr>
          <p:cNvPr id="13" name="CaixaDeTexto 12"/>
          <p:cNvSpPr txBox="1"/>
          <p:nvPr/>
        </p:nvSpPr>
        <p:spPr>
          <a:xfrm>
            <a:off x="4266405" y="3155812"/>
            <a:ext cx="8976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dirty="0">
                <a:hlinkClick r:id="rId5" action="ppaction://hlinksldjump"/>
              </a:rPr>
              <a:t>7</a:t>
            </a:r>
            <a:r>
              <a:rPr lang="pt-PT" sz="2000" dirty="0" smtClean="0">
                <a:hlinkClick r:id="rId5" action="ppaction://hlinksldjump"/>
              </a:rPr>
              <a:t>º</a:t>
            </a:r>
            <a:r>
              <a:rPr lang="pt-PT" sz="2000" dirty="0" smtClean="0"/>
              <a:t> ano</a:t>
            </a:r>
            <a:endParaRPr lang="pt-PT" sz="2000" dirty="0"/>
          </a:p>
        </p:txBody>
      </p:sp>
      <p:sp>
        <p:nvSpPr>
          <p:cNvPr id="14" name="CaixaDeTexto 13"/>
          <p:cNvSpPr txBox="1"/>
          <p:nvPr/>
        </p:nvSpPr>
        <p:spPr>
          <a:xfrm>
            <a:off x="5373021" y="3133518"/>
            <a:ext cx="8976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dirty="0">
                <a:hlinkClick r:id="rId6" action="ppaction://hlinksldjump"/>
              </a:rPr>
              <a:t>8</a:t>
            </a:r>
            <a:r>
              <a:rPr lang="pt-PT" sz="2000" dirty="0" smtClean="0">
                <a:hlinkClick r:id="rId6" action="ppaction://hlinksldjump"/>
              </a:rPr>
              <a:t>º</a:t>
            </a:r>
            <a:r>
              <a:rPr lang="pt-PT" sz="2000" dirty="0" smtClean="0"/>
              <a:t> ano</a:t>
            </a:r>
            <a:endParaRPr lang="pt-PT" sz="2000" dirty="0"/>
          </a:p>
        </p:txBody>
      </p:sp>
      <p:sp>
        <p:nvSpPr>
          <p:cNvPr id="15" name="CaixaDeTexto 14"/>
          <p:cNvSpPr txBox="1"/>
          <p:nvPr/>
        </p:nvSpPr>
        <p:spPr>
          <a:xfrm>
            <a:off x="6342711" y="3118607"/>
            <a:ext cx="8976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dirty="0">
                <a:hlinkClick r:id="rId7" action="ppaction://hlinksldjump"/>
              </a:rPr>
              <a:t>9</a:t>
            </a:r>
            <a:r>
              <a:rPr lang="pt-PT" sz="2000" dirty="0" smtClean="0">
                <a:hlinkClick r:id="rId7" action="ppaction://hlinksldjump"/>
              </a:rPr>
              <a:t>º</a:t>
            </a:r>
            <a:r>
              <a:rPr lang="pt-PT" sz="2000" dirty="0" smtClean="0"/>
              <a:t> ano</a:t>
            </a:r>
            <a:endParaRPr lang="pt-PT" sz="2000" dirty="0"/>
          </a:p>
        </p:txBody>
      </p:sp>
      <p:sp>
        <p:nvSpPr>
          <p:cNvPr id="16" name="CaixaDeTexto 15"/>
          <p:cNvSpPr txBox="1"/>
          <p:nvPr/>
        </p:nvSpPr>
        <p:spPr>
          <a:xfrm>
            <a:off x="7310689" y="5209582"/>
            <a:ext cx="13872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dirty="0" smtClean="0">
                <a:hlinkClick r:id="rId8" action="ppaction://hlinksldjump"/>
              </a:rPr>
              <a:t>Conclusões</a:t>
            </a:r>
            <a:endParaRPr lang="pt-PT" sz="2000" dirty="0"/>
          </a:p>
        </p:txBody>
      </p:sp>
      <p:sp>
        <p:nvSpPr>
          <p:cNvPr id="17" name="CaixaDeTexto 16"/>
          <p:cNvSpPr txBox="1"/>
          <p:nvPr/>
        </p:nvSpPr>
        <p:spPr>
          <a:xfrm>
            <a:off x="1464555" y="3850429"/>
            <a:ext cx="57758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b="1" dirty="0" smtClean="0">
                <a:hlinkClick r:id="rId9" action="ppaction://hlinksldjump"/>
              </a:rPr>
              <a:t>Resultados</a:t>
            </a:r>
            <a:r>
              <a:rPr lang="pt-PT" sz="2400" b="1" dirty="0" smtClean="0"/>
              <a:t> Escolares do Agrupamento</a:t>
            </a:r>
            <a:endParaRPr lang="pt-PT" sz="2400" b="1" dirty="0"/>
          </a:p>
        </p:txBody>
      </p:sp>
      <p:sp>
        <p:nvSpPr>
          <p:cNvPr id="18" name="CaixaDeTexto 17"/>
          <p:cNvSpPr txBox="1"/>
          <p:nvPr/>
        </p:nvSpPr>
        <p:spPr>
          <a:xfrm>
            <a:off x="2117577" y="4453410"/>
            <a:ext cx="22348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dirty="0" smtClean="0"/>
              <a:t>Taxa de Transição</a:t>
            </a:r>
            <a:endParaRPr lang="pt-PT" sz="2000" dirty="0"/>
          </a:p>
        </p:txBody>
      </p:sp>
      <p:sp>
        <p:nvSpPr>
          <p:cNvPr id="3" name="CaixaDeTexto 2">
            <a:hlinkClick r:id="rId10" action="ppaction://hlinksldjump"/>
          </p:cNvPr>
          <p:cNvSpPr txBox="1"/>
          <p:nvPr/>
        </p:nvSpPr>
        <p:spPr>
          <a:xfrm>
            <a:off x="3638751" y="5209582"/>
            <a:ext cx="10848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dirty="0" smtClean="0">
                <a:hlinkClick r:id="rId10" action="ppaction://hlinksldjump"/>
              </a:rPr>
              <a:t>1º</a:t>
            </a:r>
            <a:r>
              <a:rPr lang="pt-PT" sz="2000" dirty="0" smtClean="0"/>
              <a:t> ciclo</a:t>
            </a:r>
            <a:endParaRPr lang="pt-PT" sz="2000" dirty="0"/>
          </a:p>
        </p:txBody>
      </p:sp>
      <p:sp>
        <p:nvSpPr>
          <p:cNvPr id="19" name="CaixaDeTexto 18"/>
          <p:cNvSpPr txBox="1"/>
          <p:nvPr/>
        </p:nvSpPr>
        <p:spPr>
          <a:xfrm>
            <a:off x="4894059" y="5209747"/>
            <a:ext cx="10131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dirty="0">
                <a:hlinkClick r:id="rId11" action="ppaction://hlinksldjump"/>
              </a:rPr>
              <a:t>2</a:t>
            </a:r>
            <a:r>
              <a:rPr lang="pt-PT" sz="2000" dirty="0" smtClean="0">
                <a:hlinkClick r:id="rId11" action="ppaction://hlinksldjump"/>
              </a:rPr>
              <a:t>º</a:t>
            </a:r>
            <a:r>
              <a:rPr lang="pt-PT" sz="2000" dirty="0" smtClean="0"/>
              <a:t> ciclo</a:t>
            </a:r>
            <a:endParaRPr lang="pt-PT" sz="2000" dirty="0"/>
          </a:p>
        </p:txBody>
      </p:sp>
      <p:sp>
        <p:nvSpPr>
          <p:cNvPr id="20" name="CaixaDeTexto 19"/>
          <p:cNvSpPr txBox="1"/>
          <p:nvPr/>
        </p:nvSpPr>
        <p:spPr>
          <a:xfrm>
            <a:off x="6127066" y="5209582"/>
            <a:ext cx="9316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dirty="0">
                <a:hlinkClick r:id="rId12" action="ppaction://hlinksldjump"/>
              </a:rPr>
              <a:t>3</a:t>
            </a:r>
            <a:r>
              <a:rPr lang="pt-PT" sz="2000" dirty="0" smtClean="0">
                <a:hlinkClick r:id="rId12" action="ppaction://hlinksldjump"/>
              </a:rPr>
              <a:t>º</a:t>
            </a:r>
            <a:r>
              <a:rPr lang="pt-PT" sz="2000" dirty="0" smtClean="0"/>
              <a:t> ciclo</a:t>
            </a:r>
            <a:endParaRPr lang="pt-PT" sz="2000" dirty="0"/>
          </a:p>
        </p:txBody>
      </p:sp>
      <p:sp>
        <p:nvSpPr>
          <p:cNvPr id="59" name="CaixaDeTexto 58"/>
          <p:cNvSpPr txBox="1"/>
          <p:nvPr/>
        </p:nvSpPr>
        <p:spPr>
          <a:xfrm>
            <a:off x="1227089" y="1104523"/>
            <a:ext cx="55644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800" b="1" dirty="0"/>
              <a:t>M</a:t>
            </a:r>
            <a:r>
              <a:rPr lang="pt-PT" sz="2800" b="1" dirty="0" smtClean="0"/>
              <a:t>etas gerais do Programa TEIP3</a:t>
            </a:r>
            <a:endParaRPr lang="pt-PT" sz="2800" b="1" dirty="0"/>
          </a:p>
        </p:txBody>
      </p:sp>
    </p:spTree>
    <p:extLst>
      <p:ext uri="{BB962C8B-B14F-4D97-AF65-F5344CB8AC3E}">
        <p14:creationId xmlns:p14="http://schemas.microsoft.com/office/powerpoint/2010/main" xmlns="" val="1017773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1070972" y="89762"/>
            <a:ext cx="55644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800" b="1" dirty="0"/>
              <a:t>M</a:t>
            </a:r>
            <a:r>
              <a:rPr lang="pt-PT" sz="2800" b="1" dirty="0" smtClean="0"/>
              <a:t>etas gerais do Programa TEIP3</a:t>
            </a:r>
            <a:endParaRPr lang="pt-PT" sz="2800" b="1" dirty="0"/>
          </a:p>
        </p:txBody>
      </p:sp>
      <p:sp>
        <p:nvSpPr>
          <p:cNvPr id="3" name="Retângulo 2"/>
          <p:cNvSpPr/>
          <p:nvPr/>
        </p:nvSpPr>
        <p:spPr>
          <a:xfrm>
            <a:off x="1527715" y="752928"/>
            <a:ext cx="71367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400" b="1" dirty="0">
                <a:solidFill>
                  <a:srgbClr val="000000"/>
                </a:solidFill>
                <a:latin typeface="Segoe UI" panose="020B0502040204020203" pitchFamily="34" charset="0"/>
              </a:rPr>
              <a:t>Relação escola-famílias-comunidade e parcerias </a:t>
            </a:r>
            <a:endParaRPr lang="pt-PT" sz="2400" b="1" dirty="0"/>
          </a:p>
        </p:txBody>
      </p:sp>
      <p:sp>
        <p:nvSpPr>
          <p:cNvPr id="5" name="Retângulo 4"/>
          <p:cNvSpPr/>
          <p:nvPr/>
        </p:nvSpPr>
        <p:spPr>
          <a:xfrm>
            <a:off x="1070972" y="1723871"/>
            <a:ext cx="7861155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pt-PT" dirty="0" smtClean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pt-PT" sz="2000" dirty="0" smtClean="0">
                <a:solidFill>
                  <a:srgbClr val="000000"/>
                </a:solidFill>
                <a:latin typeface="Arial" panose="020B0604020202020204" pitchFamily="34" charset="0"/>
              </a:rPr>
              <a:t>Receção </a:t>
            </a:r>
            <a:r>
              <a:rPr lang="pt-PT" sz="2000" dirty="0">
                <a:solidFill>
                  <a:srgbClr val="000000"/>
                </a:solidFill>
                <a:latin typeface="Arial" panose="020B0604020202020204" pitchFamily="34" charset="0"/>
              </a:rPr>
              <a:t>da sinalização da situação/problema</a:t>
            </a:r>
            <a:r>
              <a:rPr lang="pt-PT" sz="2000" dirty="0" smtClean="0">
                <a:solidFill>
                  <a:srgbClr val="000000"/>
                </a:solidFill>
                <a:latin typeface="Arial" panose="020B0604020202020204" pitchFamily="34" charset="0"/>
              </a:rPr>
              <a:t>;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pt-PT" sz="2000" dirty="0" smtClean="0">
                <a:solidFill>
                  <a:srgbClr val="000000"/>
                </a:solidFill>
                <a:latin typeface="Arial" panose="020B0604020202020204" pitchFamily="34" charset="0"/>
              </a:rPr>
              <a:t>Articulação </a:t>
            </a:r>
            <a:r>
              <a:rPr lang="pt-PT" sz="2000" dirty="0">
                <a:solidFill>
                  <a:srgbClr val="000000"/>
                </a:solidFill>
                <a:latin typeface="Arial" panose="020B0604020202020204" pitchFamily="34" charset="0"/>
              </a:rPr>
              <a:t>com a comunidade escolar</a:t>
            </a:r>
            <a:r>
              <a:rPr lang="pt-PT" sz="2000" dirty="0" smtClean="0">
                <a:solidFill>
                  <a:srgbClr val="000000"/>
                </a:solidFill>
                <a:latin typeface="Arial" panose="020B0604020202020204" pitchFamily="34" charset="0"/>
              </a:rPr>
              <a:t>;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pt-PT" sz="2000" dirty="0" smtClean="0">
                <a:solidFill>
                  <a:srgbClr val="000000"/>
                </a:solidFill>
                <a:latin typeface="Arial" panose="020B0604020202020204" pitchFamily="34" charset="0"/>
              </a:rPr>
              <a:t>Realização </a:t>
            </a:r>
            <a:r>
              <a:rPr lang="pt-PT" sz="2000" dirty="0">
                <a:solidFill>
                  <a:srgbClr val="000000"/>
                </a:solidFill>
                <a:latin typeface="Arial" panose="020B0604020202020204" pitchFamily="34" charset="0"/>
              </a:rPr>
              <a:t>de </a:t>
            </a:r>
            <a:r>
              <a:rPr lang="pt-PT" sz="2000" dirty="0" smtClean="0">
                <a:solidFill>
                  <a:srgbClr val="000000"/>
                </a:solidFill>
                <a:latin typeface="Arial" panose="020B0604020202020204" pitchFamily="34" charset="0"/>
              </a:rPr>
              <a:t>atendimento e diagnóstico </a:t>
            </a:r>
            <a:r>
              <a:rPr lang="pt-PT" sz="2000" dirty="0">
                <a:solidFill>
                  <a:srgbClr val="000000"/>
                </a:solidFill>
                <a:latin typeface="Arial" panose="020B0604020202020204" pitchFamily="34" charset="0"/>
              </a:rPr>
              <a:t>social</a:t>
            </a:r>
            <a:r>
              <a:rPr lang="pt-PT" sz="2000" dirty="0" smtClean="0">
                <a:solidFill>
                  <a:srgbClr val="000000"/>
                </a:solidFill>
                <a:latin typeface="Arial" panose="020B0604020202020204" pitchFamily="34" charset="0"/>
              </a:rPr>
              <a:t>;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pt-PT" sz="2000" dirty="0" smtClean="0">
                <a:solidFill>
                  <a:srgbClr val="000000"/>
                </a:solidFill>
                <a:latin typeface="Arial" panose="020B0604020202020204" pitchFamily="34" charset="0"/>
              </a:rPr>
              <a:t>Desenvolvimento </a:t>
            </a:r>
            <a:r>
              <a:rPr lang="pt-PT" sz="2000" dirty="0">
                <a:solidFill>
                  <a:srgbClr val="000000"/>
                </a:solidFill>
                <a:latin typeface="Arial" panose="020B0604020202020204" pitchFamily="34" charset="0"/>
              </a:rPr>
              <a:t>de competências pessoais e sociais</a:t>
            </a:r>
            <a:r>
              <a:rPr lang="pt-PT" sz="2000" dirty="0" smtClean="0">
                <a:solidFill>
                  <a:srgbClr val="000000"/>
                </a:solidFill>
                <a:latin typeface="Arial" panose="020B0604020202020204" pitchFamily="34" charset="0"/>
              </a:rPr>
              <a:t>;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pt-PT" sz="2000" dirty="0" smtClean="0">
                <a:solidFill>
                  <a:srgbClr val="000000"/>
                </a:solidFill>
                <a:latin typeface="Arial" panose="020B0604020202020204" pitchFamily="34" charset="0"/>
              </a:rPr>
              <a:t>Acompanhamento </a:t>
            </a:r>
            <a:r>
              <a:rPr lang="pt-PT" sz="2000" dirty="0">
                <a:solidFill>
                  <a:srgbClr val="000000"/>
                </a:solidFill>
                <a:latin typeface="Arial" panose="020B0604020202020204" pitchFamily="34" charset="0"/>
              </a:rPr>
              <a:t>sociofamiliar</a:t>
            </a:r>
            <a:r>
              <a:rPr lang="pt-PT" sz="2000" dirty="0" smtClean="0">
                <a:solidFill>
                  <a:srgbClr val="000000"/>
                </a:solidFill>
                <a:latin typeface="Arial" panose="020B0604020202020204" pitchFamily="34" charset="0"/>
              </a:rPr>
              <a:t>;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pt-PT" sz="2000" dirty="0" smtClean="0">
                <a:solidFill>
                  <a:srgbClr val="000000"/>
                </a:solidFill>
                <a:latin typeface="Arial" panose="020B0604020202020204" pitchFamily="34" charset="0"/>
              </a:rPr>
              <a:t>Acompanhamento </a:t>
            </a:r>
            <a:r>
              <a:rPr lang="pt-PT" sz="2000" dirty="0">
                <a:solidFill>
                  <a:srgbClr val="000000"/>
                </a:solidFill>
                <a:latin typeface="Arial" panose="020B0604020202020204" pitchFamily="34" charset="0"/>
              </a:rPr>
              <a:t>ao aluno</a:t>
            </a:r>
            <a:r>
              <a:rPr lang="pt-PT" sz="2000" dirty="0" smtClean="0">
                <a:solidFill>
                  <a:srgbClr val="000000"/>
                </a:solidFill>
                <a:latin typeface="Arial" panose="020B0604020202020204" pitchFamily="34" charset="0"/>
              </a:rPr>
              <a:t>;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pt-PT" sz="2000" dirty="0" smtClean="0">
                <a:solidFill>
                  <a:srgbClr val="000000"/>
                </a:solidFill>
                <a:latin typeface="Arial" panose="020B0604020202020204" pitchFamily="34" charset="0"/>
              </a:rPr>
              <a:t>Realização </a:t>
            </a:r>
            <a:r>
              <a:rPr lang="pt-PT" sz="2000" dirty="0">
                <a:solidFill>
                  <a:srgbClr val="000000"/>
                </a:solidFill>
                <a:latin typeface="Arial" panose="020B0604020202020204" pitchFamily="34" charset="0"/>
              </a:rPr>
              <a:t>de visitas domiciliárias</a:t>
            </a:r>
            <a:r>
              <a:rPr lang="pt-PT" sz="2000" dirty="0" smtClean="0">
                <a:solidFill>
                  <a:srgbClr val="000000"/>
                </a:solidFill>
                <a:latin typeface="Arial" panose="020B0604020202020204" pitchFamily="34" charset="0"/>
              </a:rPr>
              <a:t>;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pt-PT" sz="2000" dirty="0" smtClean="0">
                <a:solidFill>
                  <a:srgbClr val="000000"/>
                </a:solidFill>
                <a:latin typeface="Arial" panose="020B0604020202020204" pitchFamily="34" charset="0"/>
              </a:rPr>
              <a:t>Articulações </a:t>
            </a:r>
            <a:r>
              <a:rPr lang="pt-PT" sz="2000" dirty="0">
                <a:solidFill>
                  <a:srgbClr val="000000"/>
                </a:solidFill>
                <a:latin typeface="Arial" panose="020B0604020202020204" pitchFamily="34" charset="0"/>
              </a:rPr>
              <a:t>e Encaminhamentos com e/ou para entidades (Ex Comissão de Proteção a Crianças e Jovens; Programa Integrado de Educação e Formação; Centro de Saúde de Loulé; Centro Comunitário de Salir; Hospital Distrital de Faro; Câmara Municipal de Loulé; Tribunal de Família e Menores de Faro</a:t>
            </a:r>
            <a:r>
              <a:rPr lang="pt-PT" sz="2000" dirty="0" smtClean="0">
                <a:solidFill>
                  <a:srgbClr val="000000"/>
                </a:solidFill>
                <a:latin typeface="Arial" panose="020B0604020202020204" pitchFamily="34" charset="0"/>
              </a:rPr>
              <a:t>).</a:t>
            </a:r>
          </a:p>
        </p:txBody>
      </p:sp>
      <p:sp>
        <p:nvSpPr>
          <p:cNvPr id="6" name="Retângulo 5"/>
          <p:cNvSpPr/>
          <p:nvPr/>
        </p:nvSpPr>
        <p:spPr>
          <a:xfrm>
            <a:off x="1884323" y="1156328"/>
            <a:ext cx="690283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000" dirty="0">
                <a:solidFill>
                  <a:srgbClr val="000000"/>
                </a:solidFill>
                <a:latin typeface="Arial" panose="020B0604020202020204" pitchFamily="34" charset="0"/>
              </a:rPr>
              <a:t>Trabalho da equipa Multidisciplinar (G.I.S</a:t>
            </a:r>
            <a:r>
              <a:rPr lang="pt-PT" sz="2000" dirty="0" smtClean="0">
                <a:solidFill>
                  <a:srgbClr val="000000"/>
                </a:solidFill>
                <a:latin typeface="Arial" panose="020B0604020202020204" pitchFamily="34" charset="0"/>
              </a:rPr>
              <a:t>.)</a:t>
            </a:r>
            <a:endParaRPr lang="pt-PT" sz="20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25282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axe">
  <a:themeElements>
    <a:clrScheme name="Paralaxe">
      <a:dk1>
        <a:sysClr val="windowText" lastClr="000000"/>
      </a:dk1>
      <a:lt1>
        <a:sysClr val="window" lastClr="FFFFFF"/>
      </a:lt1>
      <a:dk2>
        <a:srgbClr val="212121"/>
      </a:dk2>
      <a:lt2>
        <a:srgbClr val="EBEBEB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Paralax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axe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arallax" id="{3388167B-A2EB-4685-9635-1831D9AEF8C4}" vid="{4F7A876A-7598-49CA-AFC8-8EDA2551E4A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TC103457496[[fn=Paralaxe]]</Template>
  <TotalTime>483</TotalTime>
  <Words>1510</Words>
  <Application>Microsoft Office PowerPoint</Application>
  <PresentationFormat>Apresentação no Ecrã (4:3)</PresentationFormat>
  <Paragraphs>234</Paragraphs>
  <Slides>50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50</vt:i4>
      </vt:variant>
    </vt:vector>
  </HeadingPairs>
  <TitlesOfParts>
    <vt:vector size="51" baseType="lpstr">
      <vt:lpstr>Paralaxe</vt:lpstr>
      <vt:lpstr>Diapositivo 1</vt:lpstr>
      <vt:lpstr>Diapositivo 2</vt:lpstr>
      <vt:lpstr>Diapositivo 3</vt:lpstr>
      <vt:lpstr>Diapositivo 4</vt:lpstr>
      <vt:lpstr>Diapositivo 5</vt:lpstr>
      <vt:lpstr>Diapositivo 6</vt:lpstr>
      <vt:lpstr>Diapositivo 7</vt:lpstr>
      <vt:lpstr>Diapositivo 8</vt:lpstr>
      <vt:lpstr>Diapositivo 9</vt:lpstr>
      <vt:lpstr>Diapositivo 10</vt:lpstr>
      <vt:lpstr>Diapositivo 11</vt:lpstr>
      <vt:lpstr>Diapositivo 12</vt:lpstr>
      <vt:lpstr>Diapositivo 13</vt:lpstr>
      <vt:lpstr>Diapositivo 14</vt:lpstr>
      <vt:lpstr>Diapositivo 15</vt:lpstr>
      <vt:lpstr>Diapositivo 16</vt:lpstr>
      <vt:lpstr>Diapositivo 17</vt:lpstr>
      <vt:lpstr>Diapositivo 18</vt:lpstr>
      <vt:lpstr>Diapositivo 19</vt:lpstr>
      <vt:lpstr>Diapositivo 20</vt:lpstr>
      <vt:lpstr>Diapositivo 21</vt:lpstr>
      <vt:lpstr>Diapositivo 22</vt:lpstr>
      <vt:lpstr>Diapositivo 23</vt:lpstr>
      <vt:lpstr>Diapositivo 24</vt:lpstr>
      <vt:lpstr>Diapositivo 25</vt:lpstr>
      <vt:lpstr>Diapositivo 26</vt:lpstr>
      <vt:lpstr>Diapositivo 27</vt:lpstr>
      <vt:lpstr>Diapositivo 28</vt:lpstr>
      <vt:lpstr>Diapositivo 29</vt:lpstr>
      <vt:lpstr>Diapositivo 30</vt:lpstr>
      <vt:lpstr>Diapositivo 31</vt:lpstr>
      <vt:lpstr>Diapositivo 32</vt:lpstr>
      <vt:lpstr>Diapositivo 33</vt:lpstr>
      <vt:lpstr>Diapositivo 34</vt:lpstr>
      <vt:lpstr>Diapositivo 35</vt:lpstr>
      <vt:lpstr>Diapositivo 36</vt:lpstr>
      <vt:lpstr>Diapositivo 37</vt:lpstr>
      <vt:lpstr>Diapositivo 38</vt:lpstr>
      <vt:lpstr>Diapositivo 39</vt:lpstr>
      <vt:lpstr>Diapositivo 40</vt:lpstr>
      <vt:lpstr>Diapositivo 41</vt:lpstr>
      <vt:lpstr>Diapositivo 42</vt:lpstr>
      <vt:lpstr>Diapositivo 43</vt:lpstr>
      <vt:lpstr>Diapositivo 44</vt:lpstr>
      <vt:lpstr>Diapositivo 45</vt:lpstr>
      <vt:lpstr>Diapositivo 46</vt:lpstr>
      <vt:lpstr>Diapositivo 47</vt:lpstr>
      <vt:lpstr>Diapositivo 48</vt:lpstr>
      <vt:lpstr>Diapositivo 49</vt:lpstr>
      <vt:lpstr>Diapositivo 50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Helena</dc:creator>
  <cp:lastModifiedBy>ce</cp:lastModifiedBy>
  <cp:revision>60</cp:revision>
  <dcterms:created xsi:type="dcterms:W3CDTF">2014-08-08T13:27:15Z</dcterms:created>
  <dcterms:modified xsi:type="dcterms:W3CDTF">2014-09-10T09:03:37Z</dcterms:modified>
</cp:coreProperties>
</file>